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tags/tag26.xml" ContentType="application/vnd.openxmlformats-officedocument.presentationml.tags+xml"/>
  <Override PartName="/ppt/notesSlides/notesSlide25.xml" ContentType="application/vnd.openxmlformats-officedocument.presentationml.notesSlide+xml"/>
  <Override PartName="/ppt/ink/ink10.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256" r:id="rId5"/>
    <p:sldId id="288" r:id="rId6"/>
    <p:sldId id="291" r:id="rId7"/>
    <p:sldId id="257" r:id="rId8"/>
    <p:sldId id="286" r:id="rId9"/>
    <p:sldId id="260" r:id="rId10"/>
    <p:sldId id="258" r:id="rId11"/>
    <p:sldId id="259" r:id="rId12"/>
    <p:sldId id="261" r:id="rId13"/>
    <p:sldId id="282" r:id="rId14"/>
    <p:sldId id="287" r:id="rId15"/>
    <p:sldId id="267" r:id="rId16"/>
    <p:sldId id="285" r:id="rId17"/>
    <p:sldId id="271" r:id="rId18"/>
    <p:sldId id="283" r:id="rId19"/>
    <p:sldId id="284" r:id="rId20"/>
    <p:sldId id="276" r:id="rId21"/>
    <p:sldId id="277" r:id="rId22"/>
    <p:sldId id="280" r:id="rId23"/>
    <p:sldId id="281" r:id="rId24"/>
    <p:sldId id="278" r:id="rId25"/>
    <p:sldId id="270" r:id="rId26"/>
    <p:sldId id="265" r:id="rId27"/>
    <p:sldId id="279" r:id="rId28"/>
    <p:sldId id="289" r:id="rId29"/>
    <p:sldId id="290" r:id="rId30"/>
  </p:sldIdLst>
  <p:sldSz cx="12192000" cy="6858000"/>
  <p:notesSz cx="6858000" cy="9144000"/>
  <p:custDataLst>
    <p:tags r:id="rId32"/>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899251-25C1-4F18-89A2-0A0598AFD4A7}" v="46" dt="2025-10-17T03:47:15.3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84" y="16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ny Young" userId="cb0f4ce2-eb4f-479e-8e8f-3beb257e632f" providerId="ADAL" clId="{34E11E09-597C-487B-92D0-F4CDEE1E8600}"/>
    <pc:docChg chg="custSel modSld replTag delTag">
      <pc:chgData name="Danny Young" userId="cb0f4ce2-eb4f-479e-8e8f-3beb257e632f" providerId="ADAL" clId="{34E11E09-597C-487B-92D0-F4CDEE1E8600}" dt="2024-02-27T00:04:46.394" v="7"/>
      <pc:docMkLst>
        <pc:docMk/>
      </pc:docMkLst>
      <pc:sldChg chg="replTag">
        <pc:chgData name="Danny Young" userId="cb0f4ce2-eb4f-479e-8e8f-3beb257e632f" providerId="ADAL" clId="{34E11E09-597C-487B-92D0-F4CDEE1E8600}" dt="2024-02-27T00:04:38.520" v="5"/>
        <pc:sldMkLst>
          <pc:docMk/>
          <pc:sldMk cId="0" sldId="256"/>
        </pc:sldMkLst>
      </pc:sldChg>
      <pc:sldChg chg="addSp delSp modSp mod delAnim modAnim">
        <pc:chgData name="Danny Young" userId="cb0f4ce2-eb4f-479e-8e8f-3beb257e632f" providerId="ADAL" clId="{34E11E09-597C-487B-92D0-F4CDEE1E8600}" dt="2024-02-27T00:04:34.988" v="4"/>
        <pc:sldMkLst>
          <pc:docMk/>
          <pc:sldMk cId="0" sldId="287"/>
        </pc:sldMkLst>
        <pc:spChg chg="del">
          <ac:chgData name="Danny Young" userId="cb0f4ce2-eb4f-479e-8e8f-3beb257e632f" providerId="ADAL" clId="{34E11E09-597C-487B-92D0-F4CDEE1E8600}" dt="2024-02-27T00:04:27.092" v="0" actId="478"/>
          <ac:spMkLst>
            <pc:docMk/>
            <pc:sldMk cId="0" sldId="287"/>
            <ac:spMk id="20" creationId="{19D5494F-4274-4275-9F3F-E4B35FC8ED5F}"/>
          </ac:spMkLst>
        </pc:spChg>
        <pc:picChg chg="add mod">
          <ac:chgData name="Danny Young" userId="cb0f4ce2-eb4f-479e-8e8f-3beb257e632f" providerId="ADAL" clId="{34E11E09-597C-487B-92D0-F4CDEE1E8600}" dt="2024-02-27T00:04:29.758" v="2" actId="1076"/>
          <ac:picMkLst>
            <pc:docMk/>
            <pc:sldMk cId="0" sldId="287"/>
            <ac:picMk id="3" creationId="{2A7573B9-A227-BFC3-CE68-F9FA8DE89DF6}"/>
          </ac:picMkLst>
        </pc:picChg>
      </pc:sldChg>
    </pc:docChg>
  </pc:docChgLst>
  <pc:docChgLst>
    <pc:chgData name="Danny Young" userId="cb0f4ce2-eb4f-479e-8e8f-3beb257e632f" providerId="ADAL" clId="{17969412-1CB3-4A65-B447-FBB5FEEDD6CD}"/>
    <pc:docChg chg="modSld">
      <pc:chgData name="Danny Young" userId="cb0f4ce2-eb4f-479e-8e8f-3beb257e632f" providerId="ADAL" clId="{17969412-1CB3-4A65-B447-FBB5FEEDD6CD}" dt="2024-10-11T03:59:27.853" v="13" actId="14100"/>
      <pc:docMkLst>
        <pc:docMk/>
      </pc:docMkLst>
      <pc:sldChg chg="modSp">
        <pc:chgData name="Danny Young" userId="cb0f4ce2-eb4f-479e-8e8f-3beb257e632f" providerId="ADAL" clId="{17969412-1CB3-4A65-B447-FBB5FEEDD6CD}" dt="2024-10-10T17:10:15.617" v="10" actId="20577"/>
        <pc:sldMkLst>
          <pc:docMk/>
          <pc:sldMk cId="0" sldId="257"/>
        </pc:sldMkLst>
        <pc:spChg chg="mod">
          <ac:chgData name="Danny Young" userId="cb0f4ce2-eb4f-479e-8e8f-3beb257e632f" providerId="ADAL" clId="{17969412-1CB3-4A65-B447-FBB5FEEDD6CD}" dt="2024-10-10T17:10:15.617" v="10" actId="20577"/>
          <ac:spMkLst>
            <pc:docMk/>
            <pc:sldMk cId="0" sldId="257"/>
            <ac:spMk id="4" creationId="{E50928F5-3BE3-4996-9E82-426ECD834BCE}"/>
          </ac:spMkLst>
        </pc:spChg>
      </pc:sldChg>
      <pc:sldChg chg="modSp mod">
        <pc:chgData name="Danny Young" userId="cb0f4ce2-eb4f-479e-8e8f-3beb257e632f" providerId="ADAL" clId="{17969412-1CB3-4A65-B447-FBB5FEEDD6CD}" dt="2024-10-11T03:59:27.853" v="13" actId="14100"/>
        <pc:sldMkLst>
          <pc:docMk/>
          <pc:sldMk cId="0" sldId="280"/>
        </pc:sldMkLst>
        <pc:picChg chg="mod">
          <ac:chgData name="Danny Young" userId="cb0f4ce2-eb4f-479e-8e8f-3beb257e632f" providerId="ADAL" clId="{17969412-1CB3-4A65-B447-FBB5FEEDD6CD}" dt="2024-10-11T03:59:27.853" v="13" actId="14100"/>
          <ac:picMkLst>
            <pc:docMk/>
            <pc:sldMk cId="0" sldId="280"/>
            <ac:picMk id="6" creationId="{F9A778A4-1734-30D1-24F0-DD9078F1ED71}"/>
          </ac:picMkLst>
        </pc:picChg>
      </pc:sldChg>
    </pc:docChg>
  </pc:docChgLst>
  <pc:docChgLst>
    <pc:chgData name="Danny Young" userId="cb0f4ce2-eb4f-479e-8e8f-3beb257e632f" providerId="ADAL" clId="{51899251-25C1-4F18-89A2-0A0598AFD4A7}"/>
    <pc:docChg chg="custSel addSld modSld">
      <pc:chgData name="Danny Young" userId="cb0f4ce2-eb4f-479e-8e8f-3beb257e632f" providerId="ADAL" clId="{51899251-25C1-4F18-89A2-0A0598AFD4A7}" dt="2025-10-17T03:47:22.569" v="182" actId="1076"/>
      <pc:docMkLst>
        <pc:docMk/>
      </pc:docMkLst>
      <pc:sldChg chg="modSp mod">
        <pc:chgData name="Danny Young" userId="cb0f4ce2-eb4f-479e-8e8f-3beb257e632f" providerId="ADAL" clId="{51899251-25C1-4F18-89A2-0A0598AFD4A7}" dt="2025-10-08T21:06:42.551" v="170" actId="20577"/>
        <pc:sldMkLst>
          <pc:docMk/>
          <pc:sldMk cId="0" sldId="257"/>
        </pc:sldMkLst>
        <pc:spChg chg="mod">
          <ac:chgData name="Danny Young" userId="cb0f4ce2-eb4f-479e-8e8f-3beb257e632f" providerId="ADAL" clId="{51899251-25C1-4F18-89A2-0A0598AFD4A7}" dt="2025-10-08T21:06:42.551" v="170" actId="20577"/>
          <ac:spMkLst>
            <pc:docMk/>
            <pc:sldMk cId="0" sldId="257"/>
            <ac:spMk id="3" creationId="{405EFBC4-4077-40D5-88AB-675ED1F99F11}"/>
          </ac:spMkLst>
        </pc:spChg>
        <pc:spChg chg="mod">
          <ac:chgData name="Danny Young" userId="cb0f4ce2-eb4f-479e-8e8f-3beb257e632f" providerId="ADAL" clId="{51899251-25C1-4F18-89A2-0A0598AFD4A7}" dt="2025-10-08T21:05:49.021" v="155" actId="20577"/>
          <ac:spMkLst>
            <pc:docMk/>
            <pc:sldMk cId="0" sldId="257"/>
            <ac:spMk id="4" creationId="{E50928F5-3BE3-4996-9E82-426ECD834BCE}"/>
          </ac:spMkLst>
        </pc:spChg>
        <pc:graphicFrameChg chg="mod">
          <ac:chgData name="Danny Young" userId="cb0f4ce2-eb4f-479e-8e8f-3beb257e632f" providerId="ADAL" clId="{51899251-25C1-4F18-89A2-0A0598AFD4A7}" dt="2025-10-08T21:03:51.674" v="143" actId="1076"/>
          <ac:graphicFrameMkLst>
            <pc:docMk/>
            <pc:sldMk cId="0" sldId="257"/>
            <ac:graphicFrameMk id="11274" creationId="{55315D4E-FC9E-41D6-A4A0-7003EB16EC28}"/>
          </ac:graphicFrameMkLst>
        </pc:graphicFrameChg>
      </pc:sldChg>
      <pc:sldChg chg="modSp">
        <pc:chgData name="Danny Young" userId="cb0f4ce2-eb4f-479e-8e8f-3beb257e632f" providerId="ADAL" clId="{51899251-25C1-4F18-89A2-0A0598AFD4A7}" dt="2025-10-10T20:03:02.247" v="178" actId="20577"/>
        <pc:sldMkLst>
          <pc:docMk/>
          <pc:sldMk cId="0" sldId="261"/>
        </pc:sldMkLst>
        <pc:spChg chg="mod">
          <ac:chgData name="Danny Young" userId="cb0f4ce2-eb4f-479e-8e8f-3beb257e632f" providerId="ADAL" clId="{51899251-25C1-4F18-89A2-0A0598AFD4A7}" dt="2025-10-10T20:03:02.247" v="178" actId="20577"/>
          <ac:spMkLst>
            <pc:docMk/>
            <pc:sldMk cId="0" sldId="261"/>
            <ac:spMk id="5" creationId="{93A8F32F-7328-49D9-9F3B-82450F74A516}"/>
          </ac:spMkLst>
        </pc:spChg>
      </pc:sldChg>
      <pc:sldChg chg="modSp">
        <pc:chgData name="Danny Young" userId="cb0f4ce2-eb4f-479e-8e8f-3beb257e632f" providerId="ADAL" clId="{51899251-25C1-4F18-89A2-0A0598AFD4A7}" dt="2025-10-17T03:47:15.374" v="180" actId="14100"/>
        <pc:sldMkLst>
          <pc:docMk/>
          <pc:sldMk cId="0" sldId="271"/>
        </pc:sldMkLst>
        <pc:spChg chg="mod">
          <ac:chgData name="Danny Young" userId="cb0f4ce2-eb4f-479e-8e8f-3beb257e632f" providerId="ADAL" clId="{51899251-25C1-4F18-89A2-0A0598AFD4A7}" dt="2025-10-17T03:47:15.374" v="180" actId="14100"/>
          <ac:spMkLst>
            <pc:docMk/>
            <pc:sldMk cId="0" sldId="271"/>
            <ac:spMk id="3" creationId="{FA2A5192-488D-4DED-9394-74FAEE0F4506}"/>
          </ac:spMkLst>
        </pc:spChg>
      </pc:sldChg>
      <pc:sldChg chg="modSp mod">
        <pc:chgData name="Danny Young" userId="cb0f4ce2-eb4f-479e-8e8f-3beb257e632f" providerId="ADAL" clId="{51899251-25C1-4F18-89A2-0A0598AFD4A7}" dt="2025-10-17T03:47:22.569" v="182" actId="1076"/>
        <pc:sldMkLst>
          <pc:docMk/>
          <pc:sldMk cId="0" sldId="283"/>
        </pc:sldMkLst>
        <pc:spChg chg="mod">
          <ac:chgData name="Danny Young" userId="cb0f4ce2-eb4f-479e-8e8f-3beb257e632f" providerId="ADAL" clId="{51899251-25C1-4F18-89A2-0A0598AFD4A7}" dt="2025-10-17T03:47:22.569" v="182" actId="1076"/>
          <ac:spMkLst>
            <pc:docMk/>
            <pc:sldMk cId="0" sldId="283"/>
            <ac:spMk id="5" creationId="{CB6325A0-AF89-4717-AC63-DAC1C1C52DFF}"/>
          </ac:spMkLst>
        </pc:spChg>
      </pc:sldChg>
      <pc:sldChg chg="modSp new mod">
        <pc:chgData name="Danny Young" userId="cb0f4ce2-eb4f-479e-8e8f-3beb257e632f" providerId="ADAL" clId="{51899251-25C1-4F18-89A2-0A0598AFD4A7}" dt="2025-10-08T20:56:49.876" v="132" actId="20577"/>
        <pc:sldMkLst>
          <pc:docMk/>
          <pc:sldMk cId="3011561078" sldId="291"/>
        </pc:sldMkLst>
        <pc:spChg chg="mod">
          <ac:chgData name="Danny Young" userId="cb0f4ce2-eb4f-479e-8e8f-3beb257e632f" providerId="ADAL" clId="{51899251-25C1-4F18-89A2-0A0598AFD4A7}" dt="2025-10-08T20:56:49.876" v="132" actId="20577"/>
          <ac:spMkLst>
            <pc:docMk/>
            <pc:sldMk cId="3011561078" sldId="291"/>
            <ac:spMk id="3" creationId="{F8E452A6-1D60-EF7E-2EDB-2E2D0D598736}"/>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21:18:03.180"/>
    </inkml:context>
    <inkml:brush xml:id="br0">
      <inkml:brushProperty name="width" value="0.05" units="cm"/>
      <inkml:brushProperty name="height" value="0.05" units="cm"/>
    </inkml:brush>
  </inkml:definitions>
  <inkml:trace contextRef="#ctx0" brushRef="#br0">355 146 2417,'-14'-45'2055,"4"20"-1176,8 19-792,-1 0 1,1 0-1,-1 0 1,0 1-1,-1 0 1,1-1-1,-1 1 1,-3-3-88,5 6 276,0 0 1,0 0 0,0 0-1,0 1 1,0-1-1,-1 0 1,1 1 0,-1 0-1,1 0 1,-1-1 0,1 1-1,-1 1 1,0-1 0,1 0-1,-1 1 1,0-1-1,0 1 1,1 0 0,-1 0-1,0 0 1,0 0 0,0 0-277,-7 2 400,1 1 0,-1-1 1,0 1-1,1 1 0,-6 2-400,-8 4-230,5-3 344,1 0 0,0 1 0,-1 1-114,13-6 12,-1 1 0,1 0 0,0 0 0,0 0 0,0 1 0,1-1 0,-1 1 0,1 0 0,0 0 0,-1 4-12,-1 0-34,1 0 0,0 0 0,1 0 0,0 1 0,-2 9 34,5-15-12,0 0 0,1 0 0,-1 0 0,1 0 0,0 0 0,0-1 0,0 1 0,1 0 0,-1 0 0,1 0 0,0 0 0,0-1 0,1 1 0,-1 0 0,1-1 0,-1 1 0,2 0 12,3 6 20,0 0-1,1 0 1,0 0-1,1-1 1,0 0-1,0 0 1,1-1-1,0 0 1,0-1 0,1 0-1,0-1 1,0 1-1,1-2 1,0 0-1,0 0 1,0-1-1,0 0 1,1-1-1,0 0 1,-1-1-1,1 0 1,4-1-20,-10 0 28,10 0 82,0-1 0,16 0-110,-27-1 35,-1 0-1,1 1 0,0-1 1,0-1-1,-1 1 1,1-1-1,0 0 0,-1 0 1,0 0-1,1-1 1,2-2-35,18-10 227,-22 14-202,0-1-1,0 1 1,0-1 0,0 0-1,0 0 1,-1 0-1,1 0 1,-1 0 0,1-1-1,-1 1 1,0-1 0,0 1-1,0-1 1,0 0-1,0 0 1,-1 0-25,4-8 329,-1 0-1,-1 0 1,3-11-329,-6 17 91,1 0 1,-1 1 0,0-1-1,0 0 1,0 1 0,-1-1-1,1 1 1,-1-1 0,-1 0-1,1 1 1,-1-2-92,-5-15 365,6 16-322,-1 0 0,1 0-1,-1 1 1,0-1 0,0 1-1,-1-1 1,1 1 0,-1 0-1,0 0 1,0 0-43,-5-4 75,6 4-54,-1 1 0,0 0 0,0 0 1,0 0-1,-1 0 0,1 0 0,-1 1 0,1 0 1,-1-1-1,0 1 0,0 1 0,-2-2-21,-6-1-15,1 0 0,0 1 0,-1 0-1,0 1 1,0 0 0,1 1 0,-1 0-1,0 1 1,0 1 0,0 0 0,0 0-1,0 1 1,1 0 0,-1 1 0,1 1-1,-6 2 16,2-1-56,-1 2 0,1 0 0,-7 4 56,19-9-23,-1 0 0,1-1 0,0 1 0,1 1-1,-1-1 1,0 0 0,0 1 0,1-1 0,0 1 0,-1 0 0,1 0 0,0-1 0,0 2 0,1-1 0,-1 0 0,1 0 0,-1 0 0,1 1 0,0 0 23,1-1-25,0 0 1,0-1-1,1 1 1,-1 0-1,1-1 1,-1 1-1,1 0 1,0-1 0,0 1-1,0-1 1,0 0-1,1 1 1,-1-1-1,1 0 1,-1 1 0,1-1-1,0 0 1,0 0-1,0-1 1,0 1-1,0 0 1,0-1 0,0 1-1,2 0 25,7 5-52,0-1 1,1 0-1,0-1 0,7 3 52,2-1-278,1 0 0,-1-2 0,1 0-1,0-2 1,1 0 0,-1-2 0,0 0 0,1-1 0,10-2 278,82-15-927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21:20:06.928"/>
    </inkml:context>
    <inkml:brush xml:id="br0">
      <inkml:brushProperty name="width" value="0.05" units="cm"/>
      <inkml:brushProperty name="height" value="0.05" units="cm"/>
    </inkml:brush>
  </inkml:definitions>
  <inkml:trace contextRef="#ctx0" brushRef="#br0">51 11096 7778,'-12'5'1100,"7"-3"-863,1 0-1,-1-1 0,1 1 1,-1-1-1,0 0 1,1 0-1,-2 0-236,5-1-133,1 0-67,0 0-10,0 0 82,0-1 256,1 0 0,-1 1 0,0-1 0,0 0 0,1 1 0,-1-1 0,1 1 0,-1-1 0,0 1 0,1-1 0,-1 1 0,1-1 0,-1 1 0,1-1 1,0 1-1,-1-1 0,1 1 0,-1 0 0,1-1-128,12-6 292,0 0 1,-1-2-1,0 1 1,8-9-293,22-16 374,24-14-63,14-9-41,5-11-270,-30 22 30,1 2 0,2 3-1,2 2 1,47-21-30,-42 28 21,9-4 85,-1-4 0,20-16-106,111-88 358,15-9-81,-145 104-212,380-247 947,-164 92-272,-105 69-531,-107 84-119,3 4-1,49-18-89,-35 17 417,63-42-417,112-93 928,-107 76-625,0-1-29,114-52-274,-180 111 107,-2-4 0,-2-5 0,13-15-107,-21 10 243,2 3-1,84-42-242,-45 34 50,71-38 90,165-70-35,-287 133-17,-2-2-1,-2-5 1,40-35-88,-27 19 248,76-43-248,-52 50 159,23-5-159,-16 8 116,8-11-116,37-25 47,2-1 58,48-41-105,-136 84 57,1 2 1,3 4 0,75-29-58,-69 37 43,-2-4-1,55-35-42,240-150 84,-103 51-47,-265 167-32,66-38 45,2 3 1,1 3-1,38-11-50,40-18 58,-114 44-25,-2 0 0,0-3 0,25-22-33,39-26 16,74-32 26,16-9 60,-136 79-29,2 3-1,19-7-72,126-47 65,-89 39-38,-60 20-8,0-2-1,-3-2 1,46-37-19,-37 26 8,45-25 86,73-31-94,44-25 50,-129 71-42,2 5 0,1 3 0,12 3-8,-68 24 22,-1-1 1,-1-3-1,0 0 0,-2-3 0,21-17-22,79-60 97,47-21-97,155-79 91,-87 76-162,-150 78 64,-1-4 1,16-17 6,-12-1 3,121-74 10,326-154-2,-425 228 6,142-84 28,-176 91-15,-5 3 226,85-41-256,-4 23 160,-88 43-83,-2-4 0,62-41-77,-10-4 64,-20 14 20,94-78-84,-158 108 40,2 2 0,2 2 0,1 3 0,1 2 0,5 1-40,63-21 92,-77 35-72,0-3 0,-2-1-1,0-2 1,10-9-20,31-30 20,-24 18-10,33-17-10,-11 13 31,221-133 80,-230 136-89,3 3 1,1 4-1,14-2-22,-4 1 27,-2-4 1,-2-4 0,40-31-28,133-82 237,109-41-237,-98 55 67,-258 140-115,47-25 130,-2-2 0,-1-3-1,-1-2 1,2-5-82,-41 30-221,1-1 1,-2 0-1,0 0 1,0-1-1,-1-1 1,-1 0-1,0 0 1,-2-1-1,1 0 1,-2-1-1,0 0 1,-1 0-1,-1 0 1,-1-1-1,0 1 1,0-11 220,-2-15-2423,-3 40 2200,1 1 0,0-1 1,-1 0-1,0 0 1,0 0-1,0 1 0,0-1 1,0 0-1,0 1 1,0-1-1,-1 1 0,0 0 1,-1-2 222,-1 0-262,-1 0-1,0 0 1,0 1 0,0 0 0,0 0 0,-4-2 262,9 5-1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21:18:09.468"/>
    </inkml:context>
    <inkml:brush xml:id="br0">
      <inkml:brushProperty name="width" value="0.05" units="cm"/>
      <inkml:brushProperty name="height" value="0.05" units="cm"/>
    </inkml:brush>
  </inkml:definitions>
  <inkml:trace contextRef="#ctx0" brushRef="#br0">3768 130 5465,'0'1'104,"0"1"0,0-1 0,-1 0-1,1 1 1,0-1 0,-1 0 0,1 1 0,0-1-1,-1 0 1,0 0 0,1 0 0,-1 1 0,0-1-1,0 0 1,1 0 0,-2 1-104,1-2 57,0 1 0,-1-1 0,1 0 0,0 1 0,0-1 0,-1 0 0,1 0 0,0 0 0,-1 0 0,1 0 0,0 0 0,0 0 0,-2 0-57,-15-1 28,-13 4 106,0 1 0,-29 7-134,-12 3 540,-58 4 854,-195 33 594,83-11-723,-11-10-1265,39-5 892,82-10 485,0-7 1,-1-5 0,-129-15-1378,36 3 858,125 7-396,0-5 1,-13-5-463,-136-38 920,134 32-653,1-4 1,-109-37-268,197 48 112,1-1 1,-22-14-113,2 2 169,15 8-39,10 4-59,0 2 0,0 1 0,-22-7-71,-122-31 266,157 46-949,18 12-399,0 0 845,201 235-242,-189-222 490,1-1-1,1-1 1,14 10-11,-46-42 297,1 0 0,0-1 0,0 0 0,1 0-1,-3-8-296,0 1 98,-5-10-106,1-1 1,1 0-1,-4-19 8,5 14 37,9 29-78,-5-22 74,7 26-89,0 1 0,0-1 0,0 0 0,0 0 0,0 1 0,0-1 0,0 0 0,0 0-1,1 0 1,-1 1 0,0-1 0,1 0 0,-1 1 0,0-1 0,1 0 0,-1 1 0,1-1 0,-1 0 0,1 1-1,-1-1 1,1 1 0,0-1 0,-1 1 0,1-1 0,-1 1 0,1-1 0,0 1 0,0 0 0,-1-1 0,1 1 0,0 0-1,0 0 1,-1-1 0,1 1 56,99-20-6843,84-7 6843,-91 16-1683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21:18:15.687"/>
    </inkml:context>
    <inkml:brush xml:id="br0">
      <inkml:brushProperty name="width" value="0.05" units="cm"/>
      <inkml:brushProperty name="height" value="0.05" units="cm"/>
    </inkml:brush>
  </inkml:definitions>
  <inkml:trace contextRef="#ctx0" brushRef="#br0">4864 483 5345,'-59'7'3023,"-20"4"-3035,52-5 40,0-2 0,0-1 0,-1-2 0,1 0 0,-1-2-1,1 0 1,-1-2 0,0-2-28,-42-5 577,0 3 0,-1 3 0,1 3-1,-25 5-576,-276 37 485,142-12 631,75-13 424,0-6 0,-8-7-1540,-525-22 3092,583 18-2790,-90-3 295,141 0-122,1-2 0,-33-8-475,-542-106 1593,500 95-1145,1-5 0,-118-45-448,191 53 128,1-1 1,2-3-1,0-2 0,-39-29-128,-71-38 244,76 59-517,83 35 333,2 7-2252,1-1 2149,0 0 1,0 1 0,1-1 0,-1 0 0,4 5 42,18 24-75,-4-5-17,-2 0 0,9 19 92,66 170-35,-89-207 76,-3-7 1,0 0 0,1 0 1,-1-1-1,1 1 0,0-1 1,0 1-1,0-1 1,1 0-1,-1 0-42,-136-127 1815,-37-28-1718,70 64-11,91 77-403,10 4-297,24 2-617,-13 4 1069,60-5-1944,-1 4 0,5 3 2106,-3 0-1319,83 0-175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21:16:26.298"/>
    </inkml:context>
    <inkml:brush xml:id="br0">
      <inkml:brushProperty name="width" value="0.05" units="cm"/>
      <inkml:brushProperty name="height" value="0.05" units="cm"/>
    </inkml:brush>
  </inkml:definitions>
  <inkml:trace contextRef="#ctx0" brushRef="#br0">4607 3679 2625,'-363'-97'640,"368"15"-640</inkml:trace>
  <inkml:trace contextRef="#ctx0" brushRef="#br0" timeOffset="411.95">7221 2921 2353,'0'-15'24,"25"4"-785</inkml:trace>
  <inkml:trace contextRef="#ctx0" brushRef="#br0" timeOffset="412.95">6236 2621 1760,'-224'-69'625,"21"25"-625,11 31-321,20 59 209</inkml:trace>
  <inkml:trace contextRef="#ctx0" brushRef="#br0" timeOffset="92888.96">0 6799 136,'55'-61'1813,"54"-45"-1813,-81 80 1465,3 0-1137,1 1 1,1 2-1,36-18-328,-31 18 62,-1-1 1,-1-1-1,4-6-62,14-15 305,2 2 0,15-7-305,-23 21 286,2 1 0,24-9-286,-19 13 89,-1-2 1,-2-3-1,-1-2 0,-1-2 1,5-8-90,-8-2 200,-30 26-85,2 1 0,13-10-115,2 3 144,14-11 255,1 3 0,17-7-399,96-49 1262,12-17-1262,-32 21 140,26-18-64,-110 65 39,17-5-115,-36 22 34,-1-2 0,-1-1-1,-1-3 1,18-16-34,-26 18 23,2 1-1,0 1 0,26-13-22,101-48 98,-156 83-97,162-83 133,-125 64-75,0-1-1,-1-3 0,-1 0 0,-1-3 0,14-14-58,50-35 286,4 4 0,8 1-286,89-60 171,-62 38 86,54-22-257,-191 113 1,101-55 122,-2-5 0,89-73-123,-111 77 57,2 4 0,75-38-57,-69 42 35,4-3 111,51-30 162,4-11-308,-31 20 189,16-3-189,67-40 139,-171 97-94,21-19-45,-29 22 9,1 1 0,0 1-1,1 0 1,3 1-9,149-70 98,11-5 44,-134 61-85,-1-1 1,25-22-58,-30 16 152,12-16-152,26-21 90,292-202 240,-328 242-293,94-68 75,-99 70-131,2 2 0,5-1 19,31-19-21,-31 16 12,79-50 223,106-92-214,-196 146-10,0 2 1,33-17 9,-18 11 28,7-7-28,-13 5 14,3 2 0,0 2 0,2 3 0,33-13-14,-63 29 2,-1-1 1,0-1 0,0-1-1,-2 0 1,1-1-1,-2-1 1,6-8-3,9-5 15,14-10-15,298-201 71,-296 209-71,15-12 0,2 3 0,33-13 0,13 7-38,2 5 0,41-7 38,-127 39-4,43-16 6,-2-4 0,-1-2 0,11-10-2,28-13 26,-72 37-16,15-5-10,-1-3 0,-1-2 0,-1-2 1,23-20-1,-40 26-6,199-158 48,-107 103-35,-63 42-182,21-18 175,-62 42-346,7-5-762,-13 3-2668,-10 12 2966</inkml:trace>
  <inkml:trace contextRef="#ctx0" brushRef="#br0" timeOffset="117844.9">7466 2863 1352,'489'-219'416,"-8"27"-576,-14 5-168,-30 22 184</inkml:trace>
  <inkml:trace contextRef="#ctx0" brushRef="#br0" timeOffset="119693.17">10366 954 2577,'-7'-5'206,"0"0"1,1 0 0,-1 0-1,1-1 1,0 0 0,1 0-1,-1 0 1,1-1 0,0 0-1,0-2-206,4 8 19,-7-8 319,-2-1 1,1 2-1,-1-1 0,0 1 0,-1 1 0,-10-6-338,5 2 280,4 3-182,-1 1 0,0 0-1,-1 1 1,1 1 0,-1 0 0,0 0 0,0 2 0,-1 0 0,1 0-1,-1 1 1,1 1 0,-1 1 0,-2 0-98,8 2-14,1 1-1,-1 0 1,0 0 0,1 1-1,0 0 1,-1 0-1,2 1 1,-1 0 0,0 0-1,1 1 15,-12 8-7,-6 2 8,1 2 0,1 0-1,1 2 1,1 0-1,1 2 1,0 0-1,-4 9 0,11-14 13,1 0 0,1 1-1,0 0 1,0 5-13,7-13-1,0 0 0,1 0 0,0 0 0,1 0 1,0 0-1,1 0 0,0 1 0,0-1 0,1 6 1,1 8 4,-2-14 10,1 0 0,0-1 0,0 1 1,1 0-1,1-1 0,0 1 0,0-1 0,1 1 0,0-1 0,1 0 0,-1 0 0,3 2-14,-1-3 21,1-1-1,0 1 1,0-1-1,1-1 1,-1 1-1,1-1 1,1 0-1,-1-1 1,1 1-1,0-2-20,5 3 78,-1-2 0,1 0-1,0 0 1,0-1 0,0-1-1,8 1-77,8 1 122,1-1 1,-1-2-1,1-1 0,3-1-122,-18-1 105,0 0 0,0-1-1,0-1 1,0 0 0,0-1 0,-1 0-1,1-1 1,11-6-105,-18 6 150,-1-1-1,0 1 1,0-1 0,0-1-1,0 1 1,-1-1-1,0 0 1,0 0 0,-1-1-1,0 0 1,-1 0-1,1 0 1,-1 0 0,0-3-150,6-15 446,-1 0 0,-1-1 0,-2 0 1,0-2-447,-2 10 330,-1 0 0,-2-1 0,0 0 0,0 1-1,-3-13-329,1 21 58,-1 0-1,0 0 1,-1 0-1,0 0 1,0 0-1,-1 1 1,-1-1-1,0 1 1,0 0-1,-3-3-57,-12-15-332,-1 1 0,-1 0 0,-1 2 0,-4-2 332,10 12-1377,-1 0-1,0 1 1,-1 2 0,-3-3 1377,-16-5-1207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21:20:42.508"/>
    </inkml:context>
    <inkml:brush xml:id="br0">
      <inkml:brushProperty name="width" value="0.05" units="cm"/>
      <inkml:brushProperty name="height" value="0.05" units="cm"/>
    </inkml:brush>
  </inkml:definitions>
  <inkml:trace contextRef="#ctx0" brushRef="#br0">578 234 2216,'1'-4'282,"1"1"0,0-1 0,0 0 0,0 1 0,0-1 0,0 1 0,1-1 0,-1 1 0,1 0 0,0 0-282,-1 1 157,0 0 1,-1 0 0,0 0-1,1 0 1,-1-1-1,0 1 1,0 0 0,0 0-1,-1-1 1,1 1-1,0 0 1,-1-1 0,0 1-1,1-1 1,-1 1-1,0-1 1,0 1 0,-1-3-158,0-6 1334,-1 0 0,0 1 1,-3-9-1335,-1-1 1260,6 17-1220,-1 1 0,0 0 0,0 0 0,0 0 0,0 0 0,0 0 0,-1 1 0,1-1 0,-1 0 0,1 1 0,-1-1 0,1 1 0,-1-1 0,0 1 0,0-1 0,-2 0-40,-36-17-45,25 12 84,7 3-37,0 1 1,-1 0 0,1 0 0,-1 1 0,0 0 0,0 0 0,1 1 0,-1 0 0,0 1-1,0 0 1,-2 0-3,-6 2-43,0 1-1,1 1 0,-1 0 1,1 1-1,-8 4 44,-18 8 8,0 3 0,0 1 0,-9 10-8,42-26 6,1 1-1,0 0 1,1 1 0,-1 0 0,1 0 0,1 0-1,-1 1 1,2 0 0,-1 1 0,1-1 0,0 1-1,0 0 1,-2 9-6,-2 7 1,1 1 0,1 0 0,2 0 0,-2 17-1,6-34 43,1 0 1,0 1 0,1-1-1,0 0 1,0 0 0,1 0 0,0 0-1,2 6-43,1 0 40,1-1-1,0 0 1,0 0 0,8 10-40,-4-7 39,1-1 0,1 0 0,3 2-39,-11-13 65,1-1 1,0 1-1,0-1 0,0 0 1,0 0-1,1-1 0,-1 1 1,1-1-1,0-1 1,0 1-1,4 1-65,-5-3 42,26 8 420,-1-1 0,5-1-462,-24-5 124,0-1 1,0-1-1,-1 0 0,1 0 0,0-1 0,0 0 0,0-1 0,1 0-124,19-5 195,-9 2 12,-1-1 1,1 0-1,18-9-207,-34 12 115,1 0 1,-1-1-1,0 0 0,0 0 1,0 0-1,-1-1 0,0 0 0,1 0 1,-2 0-1,1-1 0,-1 0 1,1 0-1,-2 0 0,2-1-115,10-25 803,-1-2 0,6-25-803,-6 18 291,-10 30-182,0-1 0,-1 1 0,0-1 0,-1 0 0,0 1 0,-1-1 1,-1 0-1,0 0 0,0 0 0,-1 0 0,-1 0 0,0 1 1,-2-7-110,-1-5-354,-2 0 0,0 1 0,-8-15 354,6 26-1665,8 10 936,-1 0 0,0 0 0,0 0 0,1 0 0,-1 0 1,0 1-1,0-1 0,0 1 0,0 0 0,0-1 0,1 1 0,-1 0 1,0 0-1,-2 0 729,-15 0-2483</inkml:trace>
  <inkml:trace contextRef="#ctx0" brushRef="#br0" timeOffset="559.76">973 288 4721,'-17'8'411,"14"-6"-376,-1 0 0,1 0 0,0-1 0,-1 1 0,0-1 0,1 0 0,-1 0 0,0-1 0,1 1 0,-1-1 0,0 1 0,0-1 0,-2-1-35,2 2-38,0 0 0,1 0 0,-1 0 0,0 1 0,1-1 0,-1 1 1,1 0-1,0 0 0,0 0 0,-1 0 0,1 1 0,0-1 1,1 1-1,-1-1 0,0 1 0,0 2 38,2-5 77,1 0-1,0 1 1,0-1 0,0 0-1,0 0 1,0 0 0,0 0-1,0 0 1,0 1 0,-1-1-1,1 0 1,0 0 0,0 0-1,0 1 1,0-1 0,0 0-1,0 0 1,0 0 0,0 0-1,0 1 1,0-1 0,0 0-1,0 0 1,0 0 0,0 0-1,0 1 1,0-1 0,1 0-1,-1 0 1,0 0 0,0 0-1,0 1 1,0-1 0,0 0-1,0 0 1,0 0 0,0 0-1,1 0 1,-1 1 0,0-1-1,0 0 1,0 0 0,0 0-1,0 0 1,1 0 0,-1 0-1,0 0 1,0 0-77,14 2 3292,-3-2-3687,98 4 2600,57-7-2205,20-1 212,70 6-136,764-5 1830,-612-17-1006,-268 6-183,125-29-717,95-42 1351,-270 54-1012,-90 31-375,1 0 0,-1 0 0,1 0 0,-1 0 0,0 0 0,1 0 0,-1 0 0,0 0 0,1 0 0,-1 0 0,0 0 0,1 0 0,-1-1 0,0 1 0,0 0 0,1 0 0,-1 0 0,0-1 0,1 1 0,-1 0 0,0 0 0,0-1 0,0 1 0,1 0 0,-1 0 0,0-1 0,0 1 0,0 0 0,1-1 0,-1 1 0,0 0 0,0-1 0,0 1 0,0 0 0,0-1 0,0 1 0,0 0 0,0-1 0,0 1 0,0 0 0,0-1 0,0 1 0,0 0 0,0-1 0,0 1 0,0 0 0,0-1 0,-1 1 0,1 0 0,0-1 0,0 1 0,0 0 0,0 0 0,-1-1 0,1 1 0,0 0 0,0 0 0,-1-1 36,-20-10-3000,-33 1-864,-44 2 1610</inkml:trace>
  <inkml:trace contextRef="#ctx0" brushRef="#br0" timeOffset="918.82">1311 104 15619,'-1'-15'3804,"-4"11"-3023,-11 16-2869,4 0 2009,-5 0-56,0 1 0,0-2 0,-1 0 0,-1-2 1,0 0-1,0-1 0,-1 0 0,1-2 0,-5 1 135,-45 8 444,0-2 0,-6-3-444,25-3 249,-17 0 287,40-5-35,0 1 0,-24 7-501,49-10 12,-1 1 1,1 0 0,-1-1 0,0 1-1,1 0 1,0 1 0,-1-1 0,1 0-1,0 1 1,-1-1 0,1 1-13,1-1-19,0 1 0,0-1 0,0 0 0,1 0 0,-1 1 0,0-1-1,1 0 1,-1 1 0,1-1 0,0 1 0,-1-1 0,1 0 0,0 1 0,0-1 0,0 1 0,0-1 0,0 1 0,0-1 0,0 1 0,0-1-1,1 2 20,1 4-72,0 1 0,1 0 0,0-1-1,1 1 1,-1-1 0,1 0-1,0 0 1,1 0 0,0-1-1,0 0 1,0 0 0,1 0-1,5 4 73,14 11-146,0-1 0,27 16 146,58 30-1568,2-5 0,116 45 1568,-97-51-1010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21:20:46.720"/>
    </inkml:context>
    <inkml:brush xml:id="br0">
      <inkml:brushProperty name="width" value="0.05" units="cm"/>
      <inkml:brushProperty name="height" value="0.05" units="cm"/>
    </inkml:brush>
  </inkml:definitions>
  <inkml:trace contextRef="#ctx0" brushRef="#br0">27 43 6209,'-21'-34'3348,"18"28"4539,1 4-4985,2 2-2606,10 8-391,-3-2 116,0-1 0,-1 1 0,0 0-1,0 1 1,1 1-21,-2-2 21,1 0 0,-1 0 0,2 0 0,-1-1 0,0 0-1,8 4-20,5 4 109,1-2 0,1-1-1,0 0 1,13 3-109,92 26 495,-35-12-175,-1 4-34,35 11 124,1-5 1,43 3-411,658 62 609,510 29-72,-1066-110-193,0-12 1,74-14-345,-199 0 159,24-2 253,88-17-412,-2-4 328,-39 5-195,-136 7-113,-51 10-24,0 1 0,3 1 4,-18 1 16,-15 3-32,0 0 1,1 0 0,-1-1 0,0 1 0,0 0-1,0 0 1,1 0 0,-1 0 0,0 0 0,0 0 0,0-1-1,0 1 1,1 0 0,-1 0 0,0 0 0,0-1-1,0 1 1,0 0 0,0 0 0,0 0 0,0-1-1,0 1 1,1 0 0,-1 0 0,0-1 0,0 1 0,0 0-1,0 0 1,0 0 0,0-1 0,0 1 0,0 0-1,0 0 1,-1-1 0,1 1 0,0 0 0,0 0-1,0 0 1,0-1 0,0 1 15,-1-1-1351,1 1-1300,0 0-1403,-1 0 1613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21:20:49.800"/>
    </inkml:context>
    <inkml:brush xml:id="br0">
      <inkml:brushProperty name="width" value="0.05" units="cm"/>
      <inkml:brushProperty name="height" value="0.05" units="cm"/>
    </inkml:brush>
  </inkml:definitions>
  <inkml:trace contextRef="#ctx0" brushRef="#br0">1009 112 3137,'12'-88'1447,"-9"69"-1587,-2 15 4606,-3 4 624,-4 4-2524,-1-1-2424,0 0 0,0 1 0,0 0-1,1 0 1,-1 0 0,1 1 0,-4 4-142,-9 6 301,15-12-196,0 0 0,0-1 0,0 1-1,0-1 1,-1 0 0,1 0 0,-1-1 0,1 1 0,-1-1 0,1 0 0,-1 0 0,-3 0-105,-7 1 234,-37 4 426,-1-3 0,0-1 0,-18-4-660,-4 1 389,-24 0 358,-1-4 0,-56-12-747,147 15 26,-5-1 39,1 1 0,-1 0 0,0 1 0,0 1 0,0 0 0,0 0 0,0 2 0,-9 1-65,23-3-6,-1 0-1,0 0 0,1 0 0,-1 0 0,0 0 0,0 0 0,1 0 0,-1 0 0,0 0 0,1 0 1,-1 0-1,0-1 0,1 1 0,-1 0 0,0 0 0,1-1 0,-1 1 0,1-1 0,-1 1 0,0-1 7,1 1-12,-1 0 0,1-1-1,0 1 1,-1 0-1,1-1 1,-1 1 0,1 0-1,-1 0 1,1 0-1,-1-1 1,1 1 0,-1 0-1,1 0 1,-1 0-1,0 0 1,1 0 0,-1 0-1,1 0 1,-1 0-1,0 0 13,0 1-15,0 0 0,-1 0 0,1 0 0,0 0 0,0 0 0,0 0 0,0 0 0,0 0 0,0 1 0,0-1 0,0 0 0,1 1 0,-1-1 0,0 1 15,-2 4-34,0-2 9,0 1 1,1-1 0,0 1 0,0-1-1,0 1 1,0 0 0,1 0-1,0 0 1,0 0 0,0 0-1,0 0 1,1 1 0,0-1 0,1 4 24,2 12-86,1 0 0,2 0 0,0-1 0,1 1 0,6 10 86,17 31-130,5 3 130,-4-8 51,6 21-51,-14-23 99,4 13-6504,15 21 6405,-17-43-1902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21:21:07.760"/>
    </inkml:context>
    <inkml:brush xml:id="br0">
      <inkml:brushProperty name="width" value="0.05" units="cm"/>
      <inkml:brushProperty name="height" value="0.05" units="cm"/>
    </inkml:brush>
  </inkml:definitions>
  <inkml:trace contextRef="#ctx0" brushRef="#br0">34 245 2449,'-31'-10'1210,"31"10"-1189,-1 0 0,1 0-1,0 0 1,0 0 0,0 0-1,0 0 1,0 0-1,0 0 1,0 0 0,0 0-1,0 0 1,-1 0-1,1 0 1,0 0 0,0 0-1,0 0 1,0 0 0,0 0-1,0 0 1,0-1-1,0 1 1,0 0 0,0 0-1,0 0 1,0 0 0,0 0-1,0 0 1,0 0-1,0 0 1,0 0 0,0 0-1,0-1 1,0 1 0,0 0-1,0 0 1,0 0-1,0 0 1,0 0 0,0 0-1,0 0 1,0 0-1,0 0 1,0-1 0,0 1-1,0 0 1,0 0 0,0 0-1,0 0 1,0 0-1,0 0 1,0 0 0,0 0-1,0 0 1,0 0 0,0 0-1,0 0 1,1-1-1,-1 1 1,0 0-21,8-5 227,11-2-309,40-6 242,1 3 0,19 1-160,-29 8 83,18 2-83,-23 0 73,35-3-73,112-23 70,0-1-28,-41 11 0,-26 1 151,0 6 0,3 5-193,-56 8 175,50 10-175,-14-1 68,1-8-52,1-5 0,0-4-1,8-6-15,-17 2 10,-42 5-3,0 2 0,0 3-1,0 2 1,-1 3 0,1 3-1,42 14-6,-48-10 8,3 3 0,1-3 0,1-2 0,0-3 0,22-1-8,24-5 17,0-6-1,-1-4 1,101-19-17,-168 19 10,-1 1 0,1 2-1,0 2 1,0 1 0,-1 1 0,1 3 0,30 6-10,-36-4 6,7 3-4,0-1 0,0-2 0,0-2 0,1-1 1,0-2-1,7-2-2,28-9 5,0-3 1,25-11-6,-52 13 3,165-47 16,-100 25 57,79-11-76,-151 38 95,0 1 0,1 2-1,-1 1 1,1 3 0,-1 1-1,37 7-94,14 8 181,-35-6-140,0-2 0,1-2 1,0-3-1,6-2-41,3-6 206,0-2 1,-1-4 0,0-2-1,-1-3 1,27-12-207,-59 22 369,-26 4-736,0 0 0,0 1 0,0-1 0,0-1 0,0 1 0,0-1 0,1-1 367,22-14-994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21:21:08.385"/>
    </inkml:context>
    <inkml:brush xml:id="br0">
      <inkml:brushProperty name="width" value="0.05" units="cm"/>
      <inkml:brushProperty name="height" value="0.05" units="cm"/>
    </inkml:brush>
  </inkml:definitions>
  <inkml:trace contextRef="#ctx0" brushRef="#br0">348 167 1136,'-22'-47'1195,"17"34"-1188,-1 0 0,-1 0 0,0 1 0,-8-12-7,12 20 2,0 1 0,0-1 0,-1 1 0,1 0 0,-1 0 0,0 0 0,0 1 0,0-1 0,0 1 0,0 0 0,0 0 0,-1 0 0,1 0 0,-1 1 0,1 0 0,-1 0 0,-1 0-2,-7 0 137,-1 0 1,0 0 0,0 1 0,1 1-1,-1 1 1,0 0 0,-13 3-138,23-4-13,-1 0-1,0 1 1,1-1-1,-1 1 1,0 0 0,1 0-1,0 1 1,0-1-1,-1 1 1,1 0 0,1 0-1,-1 0 1,0 1-1,1-1 1,0 1-1,0 0 1,0 0 0,0 0-1,1 0 1,-1 0-1,1 1 1,0-1 0,-1 5 13,0 23-200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3C352A-E871-46C9-A11E-DFE7BD238C0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CA"/>
          </a:p>
        </p:txBody>
      </p:sp>
      <p:sp>
        <p:nvSpPr>
          <p:cNvPr id="3" name="Date Placeholder 2">
            <a:extLst>
              <a:ext uri="{FF2B5EF4-FFF2-40B4-BE49-F238E27FC236}">
                <a16:creationId xmlns:a16="http://schemas.microsoft.com/office/drawing/2014/main" id="{B6DFDEEF-6924-4B22-BA6F-74D77D24CB59}"/>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FB24C188-6DAC-4EF0-8BB1-194688FA5C03}" type="datetimeFigureOut">
              <a:rPr lang="en-CA"/>
              <a:pPr>
                <a:defRPr/>
              </a:pPr>
              <a:t>2025-10-16</a:t>
            </a:fld>
            <a:endParaRPr lang="en-CA"/>
          </a:p>
        </p:txBody>
      </p:sp>
      <p:sp>
        <p:nvSpPr>
          <p:cNvPr id="4" name="Slide Image Placeholder 3">
            <a:extLst>
              <a:ext uri="{FF2B5EF4-FFF2-40B4-BE49-F238E27FC236}">
                <a16:creationId xmlns:a16="http://schemas.microsoft.com/office/drawing/2014/main" id="{7B751FB1-ACCB-4623-BBEE-CDCB129D3183}"/>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a:extLst>
              <a:ext uri="{FF2B5EF4-FFF2-40B4-BE49-F238E27FC236}">
                <a16:creationId xmlns:a16="http://schemas.microsoft.com/office/drawing/2014/main" id="{5618DC7E-77E8-4CFE-8252-DE08FECE8EF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5BB7CB01-C278-4FB0-8DDA-CAE5827493A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CA"/>
          </a:p>
        </p:txBody>
      </p:sp>
      <p:sp>
        <p:nvSpPr>
          <p:cNvPr id="7" name="Slide Number Placeholder 6">
            <a:extLst>
              <a:ext uri="{FF2B5EF4-FFF2-40B4-BE49-F238E27FC236}">
                <a16:creationId xmlns:a16="http://schemas.microsoft.com/office/drawing/2014/main" id="{93024C21-4740-4C99-866E-3C3B40FD5CB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3C3CD496-8AEB-4F9D-87AE-A52437FE61F2}"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E5D2B4D7-363B-4CFB-955E-4B4D82ADA88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FD4D7C10-90C6-4ABE-BCC3-D3DCFE5216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10244" name="Slide Number Placeholder 3">
            <a:extLst>
              <a:ext uri="{FF2B5EF4-FFF2-40B4-BE49-F238E27FC236}">
                <a16:creationId xmlns:a16="http://schemas.microsoft.com/office/drawing/2014/main" id="{76E284E5-E142-4239-A625-A5DB98DDD5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E82404-CCDF-40CD-BA4A-5C9AA0807A3B}" type="slidenum">
              <a:rPr lang="en-CA" altLang="en-US"/>
              <a:pPr>
                <a:spcBef>
                  <a:spcPct val="0"/>
                </a:spcBef>
              </a:pPr>
              <a:t>1</a:t>
            </a:fld>
            <a:endParaRPr lang="en-CA"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C3CD496-8AEB-4F9D-87AE-A52437FE61F2}" type="slidenum">
              <a:rPr lang="en-CA" altLang="en-US" smtClean="0"/>
              <a:pPr>
                <a:defRPr/>
              </a:pPr>
              <a:t>11</a:t>
            </a:fld>
            <a:endParaRPr lang="en-CA" altLang="en-US"/>
          </a:p>
        </p:txBody>
      </p:sp>
    </p:spTree>
    <p:extLst>
      <p:ext uri="{BB962C8B-B14F-4D97-AF65-F5344CB8AC3E}">
        <p14:creationId xmlns:p14="http://schemas.microsoft.com/office/powerpoint/2010/main" val="4112441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438399B4-4FF7-4C8D-AAC7-C06DEC9AF0B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B86181D3-41DE-414D-87CA-85CE352248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9156" name="Slide Number Placeholder 3">
            <a:extLst>
              <a:ext uri="{FF2B5EF4-FFF2-40B4-BE49-F238E27FC236}">
                <a16:creationId xmlns:a16="http://schemas.microsoft.com/office/drawing/2014/main" id="{E4C0E1D3-78CD-4150-9BB5-7328FEB00B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8703EA-81C5-4B01-89F5-BD66F14EF76F}" type="slidenum">
              <a:rPr lang="en-CA" altLang="en-US"/>
              <a:pPr>
                <a:spcBef>
                  <a:spcPct val="0"/>
                </a:spcBef>
              </a:pPr>
              <a:t>12</a:t>
            </a:fld>
            <a:endParaRPr lang="en-CA"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66B33BFE-365F-4F51-9D83-A7C07F4710A8}"/>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497088FB-B9FE-4C6A-B994-CF6751A7C82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6628" name="Slide Number Placeholder 3">
            <a:extLst>
              <a:ext uri="{FF2B5EF4-FFF2-40B4-BE49-F238E27FC236}">
                <a16:creationId xmlns:a16="http://schemas.microsoft.com/office/drawing/2014/main" id="{AF4255B7-A3D0-4955-AE57-4D60FB3A23D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32C992-3E93-416F-A311-43A2A0958590}" type="slidenum">
              <a:rPr lang="en-CA" altLang="en-US">
                <a:latin typeface="Calibri" panose="020F0502020204030204" pitchFamily="34" charset="0"/>
              </a:rPr>
              <a:pPr/>
              <a:t>13</a:t>
            </a:fld>
            <a:endParaRPr lang="en-CA"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72C8C830-31CD-44B1-9E13-F021086CE122}"/>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BA65AD11-5006-4747-A245-428C701DFE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8676" name="Slide Number Placeholder 3">
            <a:extLst>
              <a:ext uri="{FF2B5EF4-FFF2-40B4-BE49-F238E27FC236}">
                <a16:creationId xmlns:a16="http://schemas.microsoft.com/office/drawing/2014/main" id="{23432A0C-07DF-4EBF-B3F9-EC0FCE8161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88D512-3DC3-4B89-ABC3-7477E8B8EC78}" type="slidenum">
              <a:rPr lang="en-CA" altLang="en-US"/>
              <a:pPr>
                <a:spcBef>
                  <a:spcPct val="0"/>
                </a:spcBef>
              </a:pPr>
              <a:t>14</a:t>
            </a:fld>
            <a:endParaRPr lang="en-CA"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7E1BBECF-4F23-4F04-B8BD-21418FB546B4}"/>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5F5C1326-EA9E-4A52-82BD-36B6389F6FE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0724" name="Slide Number Placeholder 3">
            <a:extLst>
              <a:ext uri="{FF2B5EF4-FFF2-40B4-BE49-F238E27FC236}">
                <a16:creationId xmlns:a16="http://schemas.microsoft.com/office/drawing/2014/main" id="{FC9BC91D-DC33-4AFB-A5D9-C555B0BA89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99CEF6E-6DDF-48C5-9C83-1AB440BB0696}" type="slidenum">
              <a:rPr lang="en-CA" altLang="en-US">
                <a:latin typeface="Calibri" panose="020F0502020204030204" pitchFamily="34" charset="0"/>
              </a:rPr>
              <a:pPr/>
              <a:t>15</a:t>
            </a:fld>
            <a:endParaRPr lang="en-CA"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65EA3506-CC9D-4368-896F-8476FB3C306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3EDD098D-4E2F-4B0C-93B3-32496D8BD1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2772" name="Slide Number Placeholder 3">
            <a:extLst>
              <a:ext uri="{FF2B5EF4-FFF2-40B4-BE49-F238E27FC236}">
                <a16:creationId xmlns:a16="http://schemas.microsoft.com/office/drawing/2014/main" id="{C1297F55-7B29-4DA5-AA76-B4E0548391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84DA9C-9AEB-4C33-A2BB-D22F12EE4F9E}" type="slidenum">
              <a:rPr lang="en-CA" altLang="en-US"/>
              <a:pPr>
                <a:spcBef>
                  <a:spcPct val="0"/>
                </a:spcBef>
              </a:pPr>
              <a:t>16</a:t>
            </a:fld>
            <a:endParaRPr lang="en-CA"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74775826-5CD9-4B7C-A150-2364404288E3}"/>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33EFF3D5-724A-4569-A55C-2E2EB26600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4820" name="Slide Number Placeholder 3">
            <a:extLst>
              <a:ext uri="{FF2B5EF4-FFF2-40B4-BE49-F238E27FC236}">
                <a16:creationId xmlns:a16="http://schemas.microsoft.com/office/drawing/2014/main" id="{A0DCE860-8C23-4B22-A038-F8E34441A8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559E6CB-752A-4BA5-8A89-EA5E05BE23A8}" type="slidenum">
              <a:rPr lang="en-CA" altLang="en-US"/>
              <a:pPr>
                <a:spcBef>
                  <a:spcPct val="0"/>
                </a:spcBef>
              </a:pPr>
              <a:t>17</a:t>
            </a:fld>
            <a:endParaRPr lang="en-CA"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96182B52-B028-4EF9-B77E-50ABBC36ACF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8641072B-0AB9-4A69-B419-FD667AE7AA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6868" name="Slide Number Placeholder 3">
            <a:extLst>
              <a:ext uri="{FF2B5EF4-FFF2-40B4-BE49-F238E27FC236}">
                <a16:creationId xmlns:a16="http://schemas.microsoft.com/office/drawing/2014/main" id="{87DA45E4-B209-48E0-9317-D25638514B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3B3FD2-9BED-4654-8FBF-B077DD8AE516}" type="slidenum">
              <a:rPr lang="en-CA" altLang="en-US"/>
              <a:pPr>
                <a:spcBef>
                  <a:spcPct val="0"/>
                </a:spcBef>
              </a:pPr>
              <a:t>18</a:t>
            </a:fld>
            <a:endParaRPr lang="en-CA"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C0B1E6A9-6F7F-4BC7-8ABC-5A5DA8BCD5AA}"/>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DA8A255B-7CDB-4191-B2F0-FD56DA491CE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8916" name="Slide Number Placeholder 3">
            <a:extLst>
              <a:ext uri="{FF2B5EF4-FFF2-40B4-BE49-F238E27FC236}">
                <a16:creationId xmlns:a16="http://schemas.microsoft.com/office/drawing/2014/main" id="{322680AF-396F-4E02-90A6-136B81AAA8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B7145AB-5CA0-46CD-BBA4-FA0B6FE260F3}" type="slidenum">
              <a:rPr lang="en-CA" altLang="en-US">
                <a:latin typeface="Calibri" panose="020F0502020204030204" pitchFamily="34" charset="0"/>
              </a:rPr>
              <a:pPr/>
              <a:t>19</a:t>
            </a:fld>
            <a:endParaRPr lang="en-CA"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1FD8F2A8-EB8A-4981-903D-2362C580521D}"/>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D2DFFB15-F25C-424B-B4CD-495E6E1B8B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0964" name="Slide Number Placeholder 3">
            <a:extLst>
              <a:ext uri="{FF2B5EF4-FFF2-40B4-BE49-F238E27FC236}">
                <a16:creationId xmlns:a16="http://schemas.microsoft.com/office/drawing/2014/main" id="{1DF9A714-1F7D-4AE5-8748-08F8446FBB6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1BACD95-96FF-4CE6-971B-E6BFD87F7F8B}" type="slidenum">
              <a:rPr lang="en-CA" altLang="en-US">
                <a:latin typeface="Calibri" panose="020F0502020204030204" pitchFamily="34" charset="0"/>
              </a:rPr>
              <a:pPr/>
              <a:t>20</a:t>
            </a:fld>
            <a:endParaRPr lang="en-CA"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C3CD496-8AEB-4F9D-87AE-A52437FE61F2}" type="slidenum">
              <a:rPr lang="en-CA" altLang="en-US" smtClean="0"/>
              <a:pPr>
                <a:defRPr/>
              </a:pPr>
              <a:t>2</a:t>
            </a:fld>
            <a:endParaRPr lang="en-CA" altLang="en-US"/>
          </a:p>
        </p:txBody>
      </p:sp>
    </p:spTree>
    <p:extLst>
      <p:ext uri="{BB962C8B-B14F-4D97-AF65-F5344CB8AC3E}">
        <p14:creationId xmlns:p14="http://schemas.microsoft.com/office/powerpoint/2010/main" val="1023949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20E0608B-51D9-43F8-8435-E535ED40E42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AA44EFFE-C2B6-481C-BD6F-8CE4D3CEF6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3012" name="Slide Number Placeholder 3">
            <a:extLst>
              <a:ext uri="{FF2B5EF4-FFF2-40B4-BE49-F238E27FC236}">
                <a16:creationId xmlns:a16="http://schemas.microsoft.com/office/drawing/2014/main" id="{D3C6D4A6-164E-43DA-B05C-9688DFE8A4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17297E-23FB-48FF-A6D0-0AFF4F19DBA8}" type="slidenum">
              <a:rPr lang="en-CA" altLang="en-US"/>
              <a:pPr>
                <a:spcBef>
                  <a:spcPct val="0"/>
                </a:spcBef>
              </a:pPr>
              <a:t>21</a:t>
            </a:fld>
            <a:endParaRPr lang="en-CA"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55FD939C-ECDA-4AB3-A0AB-0F5A8D2A782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632A8D82-9AA9-4079-B75A-56BED91F1C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5060" name="Slide Number Placeholder 3">
            <a:extLst>
              <a:ext uri="{FF2B5EF4-FFF2-40B4-BE49-F238E27FC236}">
                <a16:creationId xmlns:a16="http://schemas.microsoft.com/office/drawing/2014/main" id="{918712F6-AB76-4366-98E9-0C2312180E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D82E312-2ECD-46C7-B42D-374427CDE778}" type="slidenum">
              <a:rPr lang="en-CA" altLang="en-US"/>
              <a:pPr>
                <a:spcBef>
                  <a:spcPct val="0"/>
                </a:spcBef>
              </a:pPr>
              <a:t>22</a:t>
            </a:fld>
            <a:endParaRPr lang="en-CA"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CFB0CB03-7B11-4164-B180-936501031DBE}"/>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28C16E32-A6D9-4EF1-BBE3-F57122E5C6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7108" name="Slide Number Placeholder 3">
            <a:extLst>
              <a:ext uri="{FF2B5EF4-FFF2-40B4-BE49-F238E27FC236}">
                <a16:creationId xmlns:a16="http://schemas.microsoft.com/office/drawing/2014/main" id="{BEE014D8-B291-4E9D-AB57-55915467A6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C9A37A-5FE2-44A9-99FD-B1C5614D639A}" type="slidenum">
              <a:rPr lang="en-CA" altLang="en-US"/>
              <a:pPr>
                <a:spcBef>
                  <a:spcPct val="0"/>
                </a:spcBef>
              </a:pPr>
              <a:t>23</a:t>
            </a:fld>
            <a:endParaRPr lang="en-CA"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4FF26713-8D77-4089-A935-989B6139D51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51402584-03A3-4938-8BD7-360E4A8EDB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51204" name="Slide Number Placeholder 3">
            <a:extLst>
              <a:ext uri="{FF2B5EF4-FFF2-40B4-BE49-F238E27FC236}">
                <a16:creationId xmlns:a16="http://schemas.microsoft.com/office/drawing/2014/main" id="{CE6EF3CF-6FE9-44A8-9B96-B27E1E560C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2AD35F5-B93A-4546-8327-5EE47C6C6447}" type="slidenum">
              <a:rPr lang="en-CA" altLang="en-US"/>
              <a:pPr>
                <a:spcBef>
                  <a:spcPct val="0"/>
                </a:spcBef>
              </a:pPr>
              <a:t>24</a:t>
            </a:fld>
            <a:endParaRPr lang="en-CA"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C3CD496-8AEB-4F9D-87AE-A52437FE61F2}" type="slidenum">
              <a:rPr lang="en-CA" altLang="en-US" smtClean="0"/>
              <a:pPr>
                <a:defRPr/>
              </a:pPr>
              <a:t>25</a:t>
            </a:fld>
            <a:endParaRPr lang="en-CA" altLang="en-US"/>
          </a:p>
        </p:txBody>
      </p:sp>
    </p:spTree>
    <p:extLst>
      <p:ext uri="{BB962C8B-B14F-4D97-AF65-F5344CB8AC3E}">
        <p14:creationId xmlns:p14="http://schemas.microsoft.com/office/powerpoint/2010/main" val="70864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C3CD496-8AEB-4F9D-87AE-A52437FE61F2}" type="slidenum">
              <a:rPr lang="en-CA" altLang="en-US" smtClean="0"/>
              <a:pPr>
                <a:defRPr/>
              </a:pPr>
              <a:t>26</a:t>
            </a:fld>
            <a:endParaRPr lang="en-CA" altLang="en-US"/>
          </a:p>
        </p:txBody>
      </p:sp>
    </p:spTree>
    <p:extLst>
      <p:ext uri="{BB962C8B-B14F-4D97-AF65-F5344CB8AC3E}">
        <p14:creationId xmlns:p14="http://schemas.microsoft.com/office/powerpoint/2010/main" val="2683804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FAB90A0A-3870-480B-B875-2B13D4CC07B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899E3AED-DF9C-4774-9610-74EFDE4BAF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12292" name="Slide Number Placeholder 3">
            <a:extLst>
              <a:ext uri="{FF2B5EF4-FFF2-40B4-BE49-F238E27FC236}">
                <a16:creationId xmlns:a16="http://schemas.microsoft.com/office/drawing/2014/main" id="{DD619E93-A900-429B-9FF4-5FD021DC25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B20DE5-FDA9-4B9C-B371-E3F86DCB7A38}" type="slidenum">
              <a:rPr lang="en-CA" altLang="en-US"/>
              <a:pPr>
                <a:spcBef>
                  <a:spcPct val="0"/>
                </a:spcBef>
              </a:pPr>
              <a:t>4</a:t>
            </a:fld>
            <a:endParaRPr lang="en-CA"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C3CD496-8AEB-4F9D-87AE-A52437FE61F2}" type="slidenum">
              <a:rPr lang="en-CA" altLang="en-US" smtClean="0"/>
              <a:pPr>
                <a:defRPr/>
              </a:pPr>
              <a:t>5</a:t>
            </a:fld>
            <a:endParaRPr lang="en-CA" altLang="en-US"/>
          </a:p>
        </p:txBody>
      </p:sp>
    </p:spTree>
    <p:extLst>
      <p:ext uri="{BB962C8B-B14F-4D97-AF65-F5344CB8AC3E}">
        <p14:creationId xmlns:p14="http://schemas.microsoft.com/office/powerpoint/2010/main" val="1652076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BFA9C4CA-E447-471C-B3BB-0DE4028453E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1040151B-2011-4289-91A3-2ADC23A258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15364" name="Slide Number Placeholder 3">
            <a:extLst>
              <a:ext uri="{FF2B5EF4-FFF2-40B4-BE49-F238E27FC236}">
                <a16:creationId xmlns:a16="http://schemas.microsoft.com/office/drawing/2014/main" id="{B44ABCC0-C19D-4FAF-99DD-C85711A4FA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497F661-E463-44C8-B6D6-FE479A2D2B71}" type="slidenum">
              <a:rPr lang="en-CA" altLang="en-US"/>
              <a:pPr>
                <a:spcBef>
                  <a:spcPct val="0"/>
                </a:spcBef>
              </a:pPr>
              <a:t>6</a:t>
            </a:fld>
            <a:endParaRPr lang="en-CA"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84D3A88F-7C5B-4084-9592-91C6581CD02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A1B20BB3-F77F-40B5-9FDF-D5D7F70C1D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17412" name="Slide Number Placeholder 3">
            <a:extLst>
              <a:ext uri="{FF2B5EF4-FFF2-40B4-BE49-F238E27FC236}">
                <a16:creationId xmlns:a16="http://schemas.microsoft.com/office/drawing/2014/main" id="{83C6E712-6F90-44C6-B478-15DB7BDDCD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89F2674-025B-4E0D-A83B-FD18894D21F6}" type="slidenum">
              <a:rPr lang="en-CA" altLang="en-US"/>
              <a:pPr>
                <a:spcBef>
                  <a:spcPct val="0"/>
                </a:spcBef>
              </a:pPr>
              <a:t>7</a:t>
            </a:fld>
            <a:endParaRPr lang="en-CA"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CD5EE88D-FBCB-4911-895C-5B94148BA08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48CEFAED-B8AB-4F50-822B-E488EE982E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9460" name="Slide Number Placeholder 3">
            <a:extLst>
              <a:ext uri="{FF2B5EF4-FFF2-40B4-BE49-F238E27FC236}">
                <a16:creationId xmlns:a16="http://schemas.microsoft.com/office/drawing/2014/main" id="{D6618E12-87C3-4583-B8C1-3EB6ED5841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043E9F-3C2E-49BE-9142-B2E6EA87DC1E}" type="slidenum">
              <a:rPr lang="en-CA" altLang="en-US"/>
              <a:pPr>
                <a:spcBef>
                  <a:spcPct val="0"/>
                </a:spcBef>
              </a:pPr>
              <a:t>8</a:t>
            </a:fld>
            <a:endParaRPr lang="en-CA"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261BB382-0D3C-4F5C-9F83-8E61BAC227F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AFF9068A-BF7E-44D7-AC18-51EEC417F9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1508" name="Slide Number Placeholder 3">
            <a:extLst>
              <a:ext uri="{FF2B5EF4-FFF2-40B4-BE49-F238E27FC236}">
                <a16:creationId xmlns:a16="http://schemas.microsoft.com/office/drawing/2014/main" id="{EB3807A0-6735-4E80-9FD2-9C0AED53BE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A8A740E-002F-49FF-BEBA-0E614144F2D7}" type="slidenum">
              <a:rPr lang="en-CA" altLang="en-US"/>
              <a:pPr>
                <a:spcBef>
                  <a:spcPct val="0"/>
                </a:spcBef>
              </a:pPr>
              <a:t>9</a:t>
            </a:fld>
            <a:endParaRPr lang="en-CA"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98C85CE-6E18-47DF-9B66-60D24A6C7A42}"/>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1784D046-0345-456E-A654-AD5F9DB05E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3556" name="Slide Number Placeholder 3">
            <a:extLst>
              <a:ext uri="{FF2B5EF4-FFF2-40B4-BE49-F238E27FC236}">
                <a16:creationId xmlns:a16="http://schemas.microsoft.com/office/drawing/2014/main" id="{C4812F0F-EC26-4DEB-A46B-AD6D23E394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B3B535-76A7-4DDD-AEE0-124C9285BAD8}" type="slidenum">
              <a:rPr lang="en-CA" altLang="en-US"/>
              <a:pPr>
                <a:spcBef>
                  <a:spcPct val="0"/>
                </a:spcBef>
              </a:pPr>
              <a:t>10</a:t>
            </a:fld>
            <a:endParaRPr lang="en-CA"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DBFB2B-705E-445E-B758-40A5ECD5BF27}"/>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B9DD7592-FFBD-4B97-9D2E-886E82FCE769}"/>
              </a:ext>
            </a:extLst>
          </p:cNvPr>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4EBEEDEF-FA4D-4D67-B2E8-D8A1D6BBD3AD}"/>
              </a:ext>
            </a:extLst>
          </p:cNvPr>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C083949F-1285-4931-98CC-09E18E4F1F24}"/>
              </a:ext>
            </a:extLst>
          </p:cNvPr>
          <p:cNvSpPr/>
          <p:nvPr/>
        </p:nvSpPr>
        <p:spPr bwMode="auto">
          <a:xfrm>
            <a:off x="1521885"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traight Connector 9">
            <a:extLst>
              <a:ext uri="{FF2B5EF4-FFF2-40B4-BE49-F238E27FC236}">
                <a16:creationId xmlns:a16="http://schemas.microsoft.com/office/drawing/2014/main" id="{43C42F8C-476B-4DD7-87D6-0B36A03813E9}"/>
              </a:ext>
            </a:extLst>
          </p:cNvPr>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Straight Connector 10">
            <a:extLst>
              <a:ext uri="{FF2B5EF4-FFF2-40B4-BE49-F238E27FC236}">
                <a16:creationId xmlns:a16="http://schemas.microsoft.com/office/drawing/2014/main" id="{FA694897-C998-476E-9CED-3A112F3F7A59}"/>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Straight Connector 11">
            <a:extLst>
              <a:ext uri="{FF2B5EF4-FFF2-40B4-BE49-F238E27FC236}">
                <a16:creationId xmlns:a16="http://schemas.microsoft.com/office/drawing/2014/main" id="{4A1BADE5-2EE3-4C06-B792-E19B44BCAC20}"/>
              </a:ext>
            </a:extLst>
          </p:cNvPr>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Straight Connector 12">
            <a:extLst>
              <a:ext uri="{FF2B5EF4-FFF2-40B4-BE49-F238E27FC236}">
                <a16:creationId xmlns:a16="http://schemas.microsoft.com/office/drawing/2014/main" id="{11C537B4-093E-4B70-B5EA-78CD17E14357}"/>
              </a:ext>
            </a:extLst>
          </p:cNvPr>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4" name="Straight Connector 13">
            <a:extLst>
              <a:ext uri="{FF2B5EF4-FFF2-40B4-BE49-F238E27FC236}">
                <a16:creationId xmlns:a16="http://schemas.microsoft.com/office/drawing/2014/main" id="{A0FC8476-5B34-402E-8290-6B39CBF13019}"/>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5" name="Straight Connector 14">
            <a:extLst>
              <a:ext uri="{FF2B5EF4-FFF2-40B4-BE49-F238E27FC236}">
                <a16:creationId xmlns:a16="http://schemas.microsoft.com/office/drawing/2014/main" id="{3DC7267D-0439-45D9-80FE-DA9BFA75C70E}"/>
              </a:ext>
            </a:extLst>
          </p:cNvPr>
          <p:cNvSpPr>
            <a:spLocks noChangeShapeType="1"/>
          </p:cNvSpPr>
          <p:nvPr/>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6" name="Rectangle 15">
            <a:extLst>
              <a:ext uri="{FF2B5EF4-FFF2-40B4-BE49-F238E27FC236}">
                <a16:creationId xmlns:a16="http://schemas.microsoft.com/office/drawing/2014/main" id="{22EF9EFD-6343-469B-A0EF-E769CAE14FED}"/>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3890AEAA-A0B6-490F-BE45-A407875EF66E}"/>
              </a:ext>
            </a:extLst>
          </p:cNvPr>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60E7DA49-ECCB-4F0A-9F53-9E404F2F353A}"/>
              </a:ext>
            </a:extLst>
          </p:cNvPr>
          <p:cNvSpPr/>
          <p:nvPr/>
        </p:nvSpPr>
        <p:spPr bwMode="auto">
          <a:xfrm>
            <a:off x="1746251" y="4867275"/>
            <a:ext cx="85513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Oval 18">
            <a:extLst>
              <a:ext uri="{FF2B5EF4-FFF2-40B4-BE49-F238E27FC236}">
                <a16:creationId xmlns:a16="http://schemas.microsoft.com/office/drawing/2014/main" id="{F3839355-23F8-495F-A603-E1E3CE9A442C}"/>
              </a:ext>
            </a:extLst>
          </p:cNvPr>
          <p:cNvSpPr/>
          <p:nvPr/>
        </p:nvSpPr>
        <p:spPr bwMode="auto">
          <a:xfrm>
            <a:off x="1454151" y="550068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Oval 19">
            <a:extLst>
              <a:ext uri="{FF2B5EF4-FFF2-40B4-BE49-F238E27FC236}">
                <a16:creationId xmlns:a16="http://schemas.microsoft.com/office/drawing/2014/main" id="{F8549E6B-2FA0-4058-A564-2371DDB6C6A0}"/>
              </a:ext>
            </a:extLst>
          </p:cNvPr>
          <p:cNvSpPr/>
          <p:nvPr/>
        </p:nvSpPr>
        <p:spPr bwMode="auto">
          <a:xfrm>
            <a:off x="2218267" y="5788025"/>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Oval 20">
            <a:extLst>
              <a:ext uri="{FF2B5EF4-FFF2-40B4-BE49-F238E27FC236}">
                <a16:creationId xmlns:a16="http://schemas.microsoft.com/office/drawing/2014/main" id="{A5B9A151-DDFF-4945-AEB9-7E03F7B09C5C}"/>
              </a:ext>
            </a:extLst>
          </p:cNvPr>
          <p:cNvSpPr/>
          <p:nvPr/>
        </p:nvSpPr>
        <p:spPr>
          <a:xfrm>
            <a:off x="2540001" y="4495801"/>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le 7"/>
          <p:cNvSpPr>
            <a:spLocks noGrp="1"/>
          </p:cNvSpPr>
          <p:nvPr>
            <p:ph type="ctrTitle"/>
          </p:nvPr>
        </p:nvSpPr>
        <p:spPr>
          <a:xfrm>
            <a:off x="3048000" y="3124200"/>
            <a:ext cx="82296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a:extLst>
              <a:ext uri="{FF2B5EF4-FFF2-40B4-BE49-F238E27FC236}">
                <a16:creationId xmlns:a16="http://schemas.microsoft.com/office/drawing/2014/main" id="{BBA49624-AE7A-447F-B236-638FA973D15D}"/>
              </a:ext>
            </a:extLst>
          </p:cNvPr>
          <p:cNvSpPr>
            <a:spLocks noGrp="1"/>
          </p:cNvSpPr>
          <p:nvPr>
            <p:ph type="dt" sz="half" idx="10"/>
          </p:nvPr>
        </p:nvSpPr>
        <p:spPr bwMode="auto">
          <a:xfrm rot="5400000">
            <a:off x="10733617" y="1111250"/>
            <a:ext cx="2286000" cy="508000"/>
          </a:xfrm>
        </p:spPr>
        <p:txBody>
          <a:bodyPr/>
          <a:lstStyle>
            <a:lvl1pPr>
              <a:defRPr/>
            </a:lvl1pPr>
          </a:lstStyle>
          <a:p>
            <a:pPr>
              <a:defRPr/>
            </a:pPr>
            <a:fld id="{D463EC27-D37B-475E-A927-0DF4365F567C}" type="datetimeFigureOut">
              <a:rPr lang="en-CA"/>
              <a:pPr>
                <a:defRPr/>
              </a:pPr>
              <a:t>2025-10-16</a:t>
            </a:fld>
            <a:endParaRPr lang="en-CA"/>
          </a:p>
        </p:txBody>
      </p:sp>
      <p:sp>
        <p:nvSpPr>
          <p:cNvPr id="23" name="Footer Placeholder 16">
            <a:extLst>
              <a:ext uri="{FF2B5EF4-FFF2-40B4-BE49-F238E27FC236}">
                <a16:creationId xmlns:a16="http://schemas.microsoft.com/office/drawing/2014/main" id="{15F4F6C1-7BB0-4565-98D4-E78249EABA28}"/>
              </a:ext>
            </a:extLst>
          </p:cNvPr>
          <p:cNvSpPr>
            <a:spLocks noGrp="1"/>
          </p:cNvSpPr>
          <p:nvPr>
            <p:ph type="ftr" sz="quarter" idx="11"/>
          </p:nvPr>
        </p:nvSpPr>
        <p:spPr bwMode="auto">
          <a:xfrm rot="5400000">
            <a:off x="10045701" y="4117447"/>
            <a:ext cx="3657600" cy="512233"/>
          </a:xfrm>
        </p:spPr>
        <p:txBody>
          <a:bodyPr/>
          <a:lstStyle>
            <a:lvl1pPr>
              <a:defRPr/>
            </a:lvl1pPr>
          </a:lstStyle>
          <a:p>
            <a:pPr>
              <a:defRPr/>
            </a:pPr>
            <a:endParaRPr lang="en-CA"/>
          </a:p>
        </p:txBody>
      </p:sp>
      <p:sp>
        <p:nvSpPr>
          <p:cNvPr id="24" name="Slide Number Placeholder 28">
            <a:extLst>
              <a:ext uri="{FF2B5EF4-FFF2-40B4-BE49-F238E27FC236}">
                <a16:creationId xmlns:a16="http://schemas.microsoft.com/office/drawing/2014/main" id="{F4067CD7-0426-4AE6-88C4-C83CE698AFB4}"/>
              </a:ext>
            </a:extLst>
          </p:cNvPr>
          <p:cNvSpPr>
            <a:spLocks noGrp="1"/>
          </p:cNvSpPr>
          <p:nvPr>
            <p:ph type="sldNum" sz="quarter" idx="12"/>
          </p:nvPr>
        </p:nvSpPr>
        <p:spPr bwMode="auto">
          <a:xfrm>
            <a:off x="1767417" y="4929189"/>
            <a:ext cx="812800" cy="517525"/>
          </a:xfrm>
        </p:spPr>
        <p:txBody>
          <a:bodyPr/>
          <a:lstStyle>
            <a:lvl1pPr>
              <a:defRPr smtClean="0"/>
            </a:lvl1pPr>
          </a:lstStyle>
          <a:p>
            <a:pPr>
              <a:defRPr/>
            </a:pPr>
            <a:fld id="{850D4361-C57E-4438-8349-679F41C372D4}" type="slidenum">
              <a:rPr lang="en-CA" altLang="en-US"/>
              <a:pPr>
                <a:defRPr/>
              </a:pPr>
              <a:t>‹#›</a:t>
            </a:fld>
            <a:endParaRPr lang="en-CA" altLang="en-US"/>
          </a:p>
        </p:txBody>
      </p:sp>
    </p:spTree>
    <p:extLst>
      <p:ext uri="{BB962C8B-B14F-4D97-AF65-F5344CB8AC3E}">
        <p14:creationId xmlns:p14="http://schemas.microsoft.com/office/powerpoint/2010/main" val="407524526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ECACF247-A50F-4C5C-A74E-6FA69F6E62D6}"/>
              </a:ext>
            </a:extLst>
          </p:cNvPr>
          <p:cNvSpPr>
            <a:spLocks noGrp="1"/>
          </p:cNvSpPr>
          <p:nvPr>
            <p:ph type="dt" sz="half" idx="10"/>
          </p:nvPr>
        </p:nvSpPr>
        <p:spPr/>
        <p:txBody>
          <a:bodyPr/>
          <a:lstStyle>
            <a:lvl1pPr>
              <a:defRPr/>
            </a:lvl1pPr>
          </a:lstStyle>
          <a:p>
            <a:pPr>
              <a:defRPr/>
            </a:pPr>
            <a:fld id="{E1EF1BCE-A7EF-4189-B871-18606F899A43}" type="datetimeFigureOut">
              <a:rPr lang="en-CA"/>
              <a:pPr>
                <a:defRPr/>
              </a:pPr>
              <a:t>2025-10-16</a:t>
            </a:fld>
            <a:endParaRPr lang="en-CA"/>
          </a:p>
        </p:txBody>
      </p:sp>
      <p:sp>
        <p:nvSpPr>
          <p:cNvPr id="5" name="Footer Placeholder 2">
            <a:extLst>
              <a:ext uri="{FF2B5EF4-FFF2-40B4-BE49-F238E27FC236}">
                <a16:creationId xmlns:a16="http://schemas.microsoft.com/office/drawing/2014/main" id="{0F3FCF6D-7FD3-4508-BA98-0B98D1A7433E}"/>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2">
            <a:extLst>
              <a:ext uri="{FF2B5EF4-FFF2-40B4-BE49-F238E27FC236}">
                <a16:creationId xmlns:a16="http://schemas.microsoft.com/office/drawing/2014/main" id="{01023820-7020-4D3E-A8E2-65ADD04E71D3}"/>
              </a:ext>
            </a:extLst>
          </p:cNvPr>
          <p:cNvSpPr>
            <a:spLocks noGrp="1"/>
          </p:cNvSpPr>
          <p:nvPr>
            <p:ph type="sldNum" sz="quarter" idx="12"/>
          </p:nvPr>
        </p:nvSpPr>
        <p:spPr/>
        <p:txBody>
          <a:bodyPr/>
          <a:lstStyle>
            <a:lvl1pPr>
              <a:defRPr/>
            </a:lvl1pPr>
          </a:lstStyle>
          <a:p>
            <a:pPr>
              <a:defRPr/>
            </a:pPr>
            <a:fld id="{22B95D73-6734-441F-BB58-2203747F8195}" type="slidenum">
              <a:rPr lang="en-CA" altLang="en-US"/>
              <a:pPr>
                <a:defRPr/>
              </a:pPr>
              <a:t>‹#›</a:t>
            </a:fld>
            <a:endParaRPr lang="en-CA" altLang="en-US"/>
          </a:p>
        </p:txBody>
      </p:sp>
    </p:spTree>
    <p:extLst>
      <p:ext uri="{BB962C8B-B14F-4D97-AF65-F5344CB8AC3E}">
        <p14:creationId xmlns:p14="http://schemas.microsoft.com/office/powerpoint/2010/main" val="3739246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B65A069B-EAC9-4516-9C1A-7AEC4E6FD4E0}"/>
              </a:ext>
            </a:extLst>
          </p:cNvPr>
          <p:cNvSpPr>
            <a:spLocks noGrp="1"/>
          </p:cNvSpPr>
          <p:nvPr>
            <p:ph type="dt" sz="half" idx="10"/>
          </p:nvPr>
        </p:nvSpPr>
        <p:spPr/>
        <p:txBody>
          <a:bodyPr/>
          <a:lstStyle>
            <a:lvl1pPr>
              <a:defRPr/>
            </a:lvl1pPr>
          </a:lstStyle>
          <a:p>
            <a:pPr>
              <a:defRPr/>
            </a:pPr>
            <a:fld id="{93C81A3E-EED3-4577-BB17-D5FF5277B3F4}" type="datetimeFigureOut">
              <a:rPr lang="en-CA"/>
              <a:pPr>
                <a:defRPr/>
              </a:pPr>
              <a:t>2025-10-16</a:t>
            </a:fld>
            <a:endParaRPr lang="en-CA"/>
          </a:p>
        </p:txBody>
      </p:sp>
      <p:sp>
        <p:nvSpPr>
          <p:cNvPr id="5" name="Footer Placeholder 2">
            <a:extLst>
              <a:ext uri="{FF2B5EF4-FFF2-40B4-BE49-F238E27FC236}">
                <a16:creationId xmlns:a16="http://schemas.microsoft.com/office/drawing/2014/main" id="{D2E81C5D-D2CE-4C28-B47A-41C99EF6E2C5}"/>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2">
            <a:extLst>
              <a:ext uri="{FF2B5EF4-FFF2-40B4-BE49-F238E27FC236}">
                <a16:creationId xmlns:a16="http://schemas.microsoft.com/office/drawing/2014/main" id="{2FBA027C-C1F5-45A5-AC82-E8CDB056DFDD}"/>
              </a:ext>
            </a:extLst>
          </p:cNvPr>
          <p:cNvSpPr>
            <a:spLocks noGrp="1"/>
          </p:cNvSpPr>
          <p:nvPr>
            <p:ph type="sldNum" sz="quarter" idx="12"/>
          </p:nvPr>
        </p:nvSpPr>
        <p:spPr/>
        <p:txBody>
          <a:bodyPr/>
          <a:lstStyle>
            <a:lvl1pPr>
              <a:defRPr/>
            </a:lvl1pPr>
          </a:lstStyle>
          <a:p>
            <a:pPr>
              <a:defRPr/>
            </a:pPr>
            <a:fld id="{7B12DA66-30EA-4DA4-B9AE-EF822C997B11}" type="slidenum">
              <a:rPr lang="en-CA" altLang="en-US"/>
              <a:pPr>
                <a:defRPr/>
              </a:pPr>
              <a:t>‹#›</a:t>
            </a:fld>
            <a:endParaRPr lang="en-CA" altLang="en-US"/>
          </a:p>
        </p:txBody>
      </p:sp>
    </p:spTree>
    <p:extLst>
      <p:ext uri="{BB962C8B-B14F-4D97-AF65-F5344CB8AC3E}">
        <p14:creationId xmlns:p14="http://schemas.microsoft.com/office/powerpoint/2010/main" val="4182802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a:extLst>
              <a:ext uri="{FF2B5EF4-FFF2-40B4-BE49-F238E27FC236}">
                <a16:creationId xmlns:a16="http://schemas.microsoft.com/office/drawing/2014/main" id="{FE2846AD-A313-4650-8DD8-31C35F388FEE}"/>
              </a:ext>
            </a:extLst>
          </p:cNvPr>
          <p:cNvSpPr>
            <a:spLocks noGrp="1"/>
          </p:cNvSpPr>
          <p:nvPr>
            <p:ph type="dt" sz="half" idx="10"/>
          </p:nvPr>
        </p:nvSpPr>
        <p:spPr/>
        <p:txBody>
          <a:bodyPr rtlCol="0"/>
          <a:lstStyle>
            <a:lvl1pPr>
              <a:defRPr/>
            </a:lvl1pPr>
          </a:lstStyle>
          <a:p>
            <a:pPr>
              <a:defRPr/>
            </a:pPr>
            <a:fld id="{C489A204-F0D7-49C8-8930-6A78E57C69E8}" type="datetimeFigureOut">
              <a:rPr lang="en-CA"/>
              <a:pPr>
                <a:defRPr/>
              </a:pPr>
              <a:t>2025-10-16</a:t>
            </a:fld>
            <a:endParaRPr lang="en-CA"/>
          </a:p>
        </p:txBody>
      </p:sp>
      <p:sp>
        <p:nvSpPr>
          <p:cNvPr id="5" name="Slide Number Placeholder 8">
            <a:extLst>
              <a:ext uri="{FF2B5EF4-FFF2-40B4-BE49-F238E27FC236}">
                <a16:creationId xmlns:a16="http://schemas.microsoft.com/office/drawing/2014/main" id="{4AA9046C-915D-4EAF-B7FF-65066158F25C}"/>
              </a:ext>
            </a:extLst>
          </p:cNvPr>
          <p:cNvSpPr>
            <a:spLocks noGrp="1"/>
          </p:cNvSpPr>
          <p:nvPr>
            <p:ph type="sldNum" sz="quarter" idx="11"/>
          </p:nvPr>
        </p:nvSpPr>
        <p:spPr/>
        <p:txBody>
          <a:bodyPr/>
          <a:lstStyle>
            <a:lvl1pPr>
              <a:defRPr smtClean="0"/>
            </a:lvl1pPr>
          </a:lstStyle>
          <a:p>
            <a:pPr>
              <a:defRPr/>
            </a:pPr>
            <a:fld id="{DC89000D-01A3-4203-951B-5B2A3E69BAED}" type="slidenum">
              <a:rPr lang="en-CA" altLang="en-US"/>
              <a:pPr>
                <a:defRPr/>
              </a:pPr>
              <a:t>‹#›</a:t>
            </a:fld>
            <a:endParaRPr lang="en-CA" altLang="en-US"/>
          </a:p>
        </p:txBody>
      </p:sp>
      <p:sp>
        <p:nvSpPr>
          <p:cNvPr id="6" name="Footer Placeholder 9">
            <a:extLst>
              <a:ext uri="{FF2B5EF4-FFF2-40B4-BE49-F238E27FC236}">
                <a16:creationId xmlns:a16="http://schemas.microsoft.com/office/drawing/2014/main" id="{77673CD6-7A8B-4933-8BE8-7CFE92845D2C}"/>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3895048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27C2EC-48A3-4E6C-8B0A-85AD460E2F7E}"/>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1810F031-27A0-4933-ABB1-BBB817BF4E1A}"/>
              </a:ext>
            </a:extLst>
          </p:cNvPr>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991E7ED5-5413-4823-8820-D49FBF866976}"/>
              </a:ext>
            </a:extLst>
          </p:cNvPr>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2135036F-53CC-4659-B452-DD088E9E66EC}"/>
              </a:ext>
            </a:extLst>
          </p:cNvPr>
          <p:cNvSpPr/>
          <p:nvPr/>
        </p:nvSpPr>
        <p:spPr bwMode="auto">
          <a:xfrm>
            <a:off x="1521885"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Straight Connector 7">
            <a:extLst>
              <a:ext uri="{FF2B5EF4-FFF2-40B4-BE49-F238E27FC236}">
                <a16:creationId xmlns:a16="http://schemas.microsoft.com/office/drawing/2014/main" id="{74C66C9F-96C6-474D-96D9-FB4C2437C346}"/>
              </a:ext>
            </a:extLst>
          </p:cNvPr>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9" name="Straight Connector 8">
            <a:extLst>
              <a:ext uri="{FF2B5EF4-FFF2-40B4-BE49-F238E27FC236}">
                <a16:creationId xmlns:a16="http://schemas.microsoft.com/office/drawing/2014/main" id="{6B2D3104-04AB-4EF0-87EA-904D83B3FA78}"/>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 name="Straight Connector 9">
            <a:extLst>
              <a:ext uri="{FF2B5EF4-FFF2-40B4-BE49-F238E27FC236}">
                <a16:creationId xmlns:a16="http://schemas.microsoft.com/office/drawing/2014/main" id="{1AE808DC-C913-4CFB-8750-4F006CA88419}"/>
              </a:ext>
            </a:extLst>
          </p:cNvPr>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Straight Connector 10">
            <a:extLst>
              <a:ext uri="{FF2B5EF4-FFF2-40B4-BE49-F238E27FC236}">
                <a16:creationId xmlns:a16="http://schemas.microsoft.com/office/drawing/2014/main" id="{6B94D78E-9F87-4B2A-BE69-B5B845FA20D3}"/>
              </a:ext>
            </a:extLst>
          </p:cNvPr>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Straight Connector 11">
            <a:extLst>
              <a:ext uri="{FF2B5EF4-FFF2-40B4-BE49-F238E27FC236}">
                <a16:creationId xmlns:a16="http://schemas.microsoft.com/office/drawing/2014/main" id="{1654DC3B-8982-4320-A332-B0418AB5DBCB}"/>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Rectangle 12">
            <a:extLst>
              <a:ext uri="{FF2B5EF4-FFF2-40B4-BE49-F238E27FC236}">
                <a16:creationId xmlns:a16="http://schemas.microsoft.com/office/drawing/2014/main" id="{77430ED3-4290-40AE-B079-CDB883500621}"/>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Oval 13">
            <a:extLst>
              <a:ext uri="{FF2B5EF4-FFF2-40B4-BE49-F238E27FC236}">
                <a16:creationId xmlns:a16="http://schemas.microsoft.com/office/drawing/2014/main" id="{ACC6E2A1-9939-4F51-8F17-12507BD1FD58}"/>
              </a:ext>
            </a:extLst>
          </p:cNvPr>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14">
            <a:extLst>
              <a:ext uri="{FF2B5EF4-FFF2-40B4-BE49-F238E27FC236}">
                <a16:creationId xmlns:a16="http://schemas.microsoft.com/office/drawing/2014/main" id="{509C2E5F-53A6-4A3B-9D90-8D71564EBD07}"/>
              </a:ext>
            </a:extLst>
          </p:cNvPr>
          <p:cNvSpPr/>
          <p:nvPr/>
        </p:nvSpPr>
        <p:spPr bwMode="auto">
          <a:xfrm>
            <a:off x="1765300" y="4867275"/>
            <a:ext cx="857251"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15">
            <a:extLst>
              <a:ext uri="{FF2B5EF4-FFF2-40B4-BE49-F238E27FC236}">
                <a16:creationId xmlns:a16="http://schemas.microsoft.com/office/drawing/2014/main" id="{B8237514-5211-4549-A5E1-D34513B6A3A6}"/>
              </a:ext>
            </a:extLst>
          </p:cNvPr>
          <p:cNvSpPr/>
          <p:nvPr/>
        </p:nvSpPr>
        <p:spPr bwMode="auto">
          <a:xfrm>
            <a:off x="1454151" y="550068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5C283CEF-E5D2-4DE3-BFDD-66778B34F291}"/>
              </a:ext>
            </a:extLst>
          </p:cNvPr>
          <p:cNvSpPr/>
          <p:nvPr/>
        </p:nvSpPr>
        <p:spPr bwMode="auto">
          <a:xfrm>
            <a:off x="2218267" y="5791200"/>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4A510A57-1A2E-4E93-921F-BC07EAB97040}"/>
              </a:ext>
            </a:extLst>
          </p:cNvPr>
          <p:cNvSpPr/>
          <p:nvPr/>
        </p:nvSpPr>
        <p:spPr bwMode="auto">
          <a:xfrm>
            <a:off x="2506134" y="4479926"/>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Straight Connector 18">
            <a:extLst>
              <a:ext uri="{FF2B5EF4-FFF2-40B4-BE49-F238E27FC236}">
                <a16:creationId xmlns:a16="http://schemas.microsoft.com/office/drawing/2014/main" id="{CB7F3F1A-61A8-40D5-B491-586F1836DF16}"/>
              </a:ext>
            </a:extLst>
          </p:cNvPr>
          <p:cNvSpPr>
            <a:spLocks noChangeShapeType="1"/>
          </p:cNvSpPr>
          <p:nvPr/>
        </p:nvSpPr>
        <p:spPr bwMode="auto">
          <a:xfrm>
            <a:off x="1213061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a:extLst>
              <a:ext uri="{FF2B5EF4-FFF2-40B4-BE49-F238E27FC236}">
                <a16:creationId xmlns:a16="http://schemas.microsoft.com/office/drawing/2014/main" id="{A3AD22ED-111B-4829-A58F-75347C4B996C}"/>
              </a:ext>
            </a:extLst>
          </p:cNvPr>
          <p:cNvSpPr>
            <a:spLocks noGrp="1"/>
          </p:cNvSpPr>
          <p:nvPr>
            <p:ph type="dt" sz="half" idx="10"/>
          </p:nvPr>
        </p:nvSpPr>
        <p:spPr bwMode="auto">
          <a:xfrm rot="5400000">
            <a:off x="10731500" y="1106488"/>
            <a:ext cx="2286000" cy="508000"/>
          </a:xfrm>
        </p:spPr>
        <p:txBody>
          <a:bodyPr/>
          <a:lstStyle>
            <a:lvl1pPr>
              <a:defRPr/>
            </a:lvl1pPr>
          </a:lstStyle>
          <a:p>
            <a:pPr>
              <a:defRPr/>
            </a:pPr>
            <a:fld id="{5E901DA4-B482-4D10-A9E1-DDBF91285CF2}" type="datetimeFigureOut">
              <a:rPr lang="en-CA"/>
              <a:pPr>
                <a:defRPr/>
              </a:pPr>
              <a:t>2025-10-16</a:t>
            </a:fld>
            <a:endParaRPr lang="en-CA"/>
          </a:p>
        </p:txBody>
      </p:sp>
      <p:sp>
        <p:nvSpPr>
          <p:cNvPr id="21" name="Footer Placeholder 4">
            <a:extLst>
              <a:ext uri="{FF2B5EF4-FFF2-40B4-BE49-F238E27FC236}">
                <a16:creationId xmlns:a16="http://schemas.microsoft.com/office/drawing/2014/main" id="{1E534456-831F-4316-BB05-8A9B402AF203}"/>
              </a:ext>
            </a:extLst>
          </p:cNvPr>
          <p:cNvSpPr>
            <a:spLocks noGrp="1"/>
          </p:cNvSpPr>
          <p:nvPr>
            <p:ph type="ftr" sz="quarter" idx="11"/>
          </p:nvPr>
        </p:nvSpPr>
        <p:spPr bwMode="auto">
          <a:xfrm rot="5400000">
            <a:off x="10045701" y="4114272"/>
            <a:ext cx="3657600" cy="512233"/>
          </a:xfrm>
        </p:spPr>
        <p:txBody>
          <a:bodyPr/>
          <a:lstStyle>
            <a:lvl1pPr>
              <a:defRPr/>
            </a:lvl1pPr>
          </a:lstStyle>
          <a:p>
            <a:pPr>
              <a:defRPr/>
            </a:pPr>
            <a:endParaRPr lang="en-CA"/>
          </a:p>
        </p:txBody>
      </p:sp>
      <p:sp>
        <p:nvSpPr>
          <p:cNvPr id="22" name="Slide Number Placeholder 5">
            <a:extLst>
              <a:ext uri="{FF2B5EF4-FFF2-40B4-BE49-F238E27FC236}">
                <a16:creationId xmlns:a16="http://schemas.microsoft.com/office/drawing/2014/main" id="{00914787-CA0E-4EC4-85E8-27C93E79CB77}"/>
              </a:ext>
            </a:extLst>
          </p:cNvPr>
          <p:cNvSpPr>
            <a:spLocks noGrp="1"/>
          </p:cNvSpPr>
          <p:nvPr>
            <p:ph type="sldNum" sz="quarter" idx="12"/>
          </p:nvPr>
        </p:nvSpPr>
        <p:spPr bwMode="auto">
          <a:xfrm>
            <a:off x="1786467" y="4929189"/>
            <a:ext cx="812800" cy="517525"/>
          </a:xfrm>
        </p:spPr>
        <p:txBody>
          <a:bodyPr/>
          <a:lstStyle>
            <a:lvl1pPr>
              <a:defRPr smtClean="0"/>
            </a:lvl1pPr>
          </a:lstStyle>
          <a:p>
            <a:pPr>
              <a:defRPr/>
            </a:pPr>
            <a:fld id="{37781F63-63BD-4C11-8196-E0DAEF73C081}" type="slidenum">
              <a:rPr lang="en-CA" altLang="en-US"/>
              <a:pPr>
                <a:defRPr/>
              </a:pPr>
              <a:t>‹#›</a:t>
            </a:fld>
            <a:endParaRPr lang="en-CA" altLang="en-US"/>
          </a:p>
        </p:txBody>
      </p:sp>
    </p:spTree>
    <p:extLst>
      <p:ext uri="{BB962C8B-B14F-4D97-AF65-F5344CB8AC3E}">
        <p14:creationId xmlns:p14="http://schemas.microsoft.com/office/powerpoint/2010/main" val="356891890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5693664"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121FB8A3-383E-45C9-BBC5-29822090FFCE}"/>
              </a:ext>
            </a:extLst>
          </p:cNvPr>
          <p:cNvSpPr>
            <a:spLocks noGrp="1"/>
          </p:cNvSpPr>
          <p:nvPr>
            <p:ph type="dt" sz="half" idx="10"/>
          </p:nvPr>
        </p:nvSpPr>
        <p:spPr/>
        <p:txBody>
          <a:bodyPr/>
          <a:lstStyle>
            <a:lvl1pPr>
              <a:defRPr/>
            </a:lvl1pPr>
          </a:lstStyle>
          <a:p>
            <a:pPr>
              <a:defRPr/>
            </a:pPr>
            <a:fld id="{46362BBB-3238-4000-975F-A95B35E699E3}" type="datetimeFigureOut">
              <a:rPr lang="en-CA"/>
              <a:pPr>
                <a:defRPr/>
              </a:pPr>
              <a:t>2025-10-16</a:t>
            </a:fld>
            <a:endParaRPr lang="en-CA"/>
          </a:p>
        </p:txBody>
      </p:sp>
      <p:sp>
        <p:nvSpPr>
          <p:cNvPr id="6" name="Footer Placeholder 2">
            <a:extLst>
              <a:ext uri="{FF2B5EF4-FFF2-40B4-BE49-F238E27FC236}">
                <a16:creationId xmlns:a16="http://schemas.microsoft.com/office/drawing/2014/main" id="{694F26E5-D575-46C0-8A64-3D07EC618A5D}"/>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22">
            <a:extLst>
              <a:ext uri="{FF2B5EF4-FFF2-40B4-BE49-F238E27FC236}">
                <a16:creationId xmlns:a16="http://schemas.microsoft.com/office/drawing/2014/main" id="{21085773-C895-4F00-8B79-4E5BAE4F4D71}"/>
              </a:ext>
            </a:extLst>
          </p:cNvPr>
          <p:cNvSpPr>
            <a:spLocks noGrp="1"/>
          </p:cNvSpPr>
          <p:nvPr>
            <p:ph type="sldNum" sz="quarter" idx="12"/>
          </p:nvPr>
        </p:nvSpPr>
        <p:spPr/>
        <p:txBody>
          <a:bodyPr/>
          <a:lstStyle>
            <a:lvl1pPr>
              <a:defRPr/>
            </a:lvl1pPr>
          </a:lstStyle>
          <a:p>
            <a:pPr>
              <a:defRPr/>
            </a:pPr>
            <a:fld id="{7BD5E11E-EE1F-47DB-BFD3-B22D70D08961}" type="slidenum">
              <a:rPr lang="en-CA" altLang="en-US"/>
              <a:pPr>
                <a:defRPr/>
              </a:pPr>
              <a:t>‹#›</a:t>
            </a:fld>
            <a:endParaRPr lang="en-CA" altLang="en-US"/>
          </a:p>
        </p:txBody>
      </p:sp>
    </p:spTree>
    <p:extLst>
      <p:ext uri="{BB962C8B-B14F-4D97-AF65-F5344CB8AC3E}">
        <p14:creationId xmlns:p14="http://schemas.microsoft.com/office/powerpoint/2010/main" val="2671699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58293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a:extLst>
              <a:ext uri="{FF2B5EF4-FFF2-40B4-BE49-F238E27FC236}">
                <a16:creationId xmlns:a16="http://schemas.microsoft.com/office/drawing/2014/main" id="{643F8642-CEC6-4532-B30F-CAAB37A50173}"/>
              </a:ext>
            </a:extLst>
          </p:cNvPr>
          <p:cNvSpPr>
            <a:spLocks noGrp="1"/>
          </p:cNvSpPr>
          <p:nvPr>
            <p:ph type="dt" sz="half" idx="10"/>
          </p:nvPr>
        </p:nvSpPr>
        <p:spPr/>
        <p:txBody>
          <a:bodyPr/>
          <a:lstStyle>
            <a:lvl1pPr>
              <a:defRPr/>
            </a:lvl1pPr>
          </a:lstStyle>
          <a:p>
            <a:pPr>
              <a:defRPr/>
            </a:pPr>
            <a:fld id="{51415F93-555E-47AC-B65E-272109C8B0C1}" type="datetimeFigureOut">
              <a:rPr lang="en-CA"/>
              <a:pPr>
                <a:defRPr/>
              </a:pPr>
              <a:t>2025-10-16</a:t>
            </a:fld>
            <a:endParaRPr lang="en-CA"/>
          </a:p>
        </p:txBody>
      </p:sp>
      <p:sp>
        <p:nvSpPr>
          <p:cNvPr id="8" name="Footer Placeholder 2">
            <a:extLst>
              <a:ext uri="{FF2B5EF4-FFF2-40B4-BE49-F238E27FC236}">
                <a16:creationId xmlns:a16="http://schemas.microsoft.com/office/drawing/2014/main" id="{114A581C-8866-406A-ABCE-C10F388DD810}"/>
              </a:ext>
            </a:extLst>
          </p:cNvPr>
          <p:cNvSpPr>
            <a:spLocks noGrp="1"/>
          </p:cNvSpPr>
          <p:nvPr>
            <p:ph type="ftr" sz="quarter" idx="11"/>
          </p:nvPr>
        </p:nvSpPr>
        <p:spPr/>
        <p:txBody>
          <a:bodyPr/>
          <a:lstStyle>
            <a:lvl1pPr>
              <a:defRPr/>
            </a:lvl1pPr>
          </a:lstStyle>
          <a:p>
            <a:pPr>
              <a:defRPr/>
            </a:pPr>
            <a:endParaRPr lang="en-CA"/>
          </a:p>
        </p:txBody>
      </p:sp>
      <p:sp>
        <p:nvSpPr>
          <p:cNvPr id="9" name="Slide Number Placeholder 22">
            <a:extLst>
              <a:ext uri="{FF2B5EF4-FFF2-40B4-BE49-F238E27FC236}">
                <a16:creationId xmlns:a16="http://schemas.microsoft.com/office/drawing/2014/main" id="{027C643E-73F6-44B3-9724-B531E2199DD3}"/>
              </a:ext>
            </a:extLst>
          </p:cNvPr>
          <p:cNvSpPr>
            <a:spLocks noGrp="1"/>
          </p:cNvSpPr>
          <p:nvPr>
            <p:ph type="sldNum" sz="quarter" idx="12"/>
          </p:nvPr>
        </p:nvSpPr>
        <p:spPr/>
        <p:txBody>
          <a:bodyPr/>
          <a:lstStyle>
            <a:lvl1pPr>
              <a:defRPr/>
            </a:lvl1pPr>
          </a:lstStyle>
          <a:p>
            <a:pPr>
              <a:defRPr/>
            </a:pPr>
            <a:fld id="{94E4C8CC-54A2-43D4-BFAB-0BF6B3D72143}" type="slidenum">
              <a:rPr lang="en-CA" altLang="en-US"/>
              <a:pPr>
                <a:defRPr/>
              </a:pPr>
              <a:t>‹#›</a:t>
            </a:fld>
            <a:endParaRPr lang="en-CA" altLang="en-US"/>
          </a:p>
        </p:txBody>
      </p:sp>
    </p:spTree>
    <p:extLst>
      <p:ext uri="{BB962C8B-B14F-4D97-AF65-F5344CB8AC3E}">
        <p14:creationId xmlns:p14="http://schemas.microsoft.com/office/powerpoint/2010/main" val="254032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a:extLst>
              <a:ext uri="{FF2B5EF4-FFF2-40B4-BE49-F238E27FC236}">
                <a16:creationId xmlns:a16="http://schemas.microsoft.com/office/drawing/2014/main" id="{4E72D477-FFA0-4AB2-B794-5AC3C8A9CDB8}"/>
              </a:ext>
            </a:extLst>
          </p:cNvPr>
          <p:cNvSpPr>
            <a:spLocks noGrp="1"/>
          </p:cNvSpPr>
          <p:nvPr>
            <p:ph type="dt" sz="half" idx="10"/>
          </p:nvPr>
        </p:nvSpPr>
        <p:spPr/>
        <p:txBody>
          <a:bodyPr rtlCol="0"/>
          <a:lstStyle>
            <a:lvl1pPr>
              <a:defRPr/>
            </a:lvl1pPr>
          </a:lstStyle>
          <a:p>
            <a:pPr>
              <a:defRPr/>
            </a:pPr>
            <a:fld id="{7D067EC7-BF61-4DAD-B4D4-AE71A2B0892A}" type="datetimeFigureOut">
              <a:rPr lang="en-CA"/>
              <a:pPr>
                <a:defRPr/>
              </a:pPr>
              <a:t>2025-10-16</a:t>
            </a:fld>
            <a:endParaRPr lang="en-CA"/>
          </a:p>
        </p:txBody>
      </p:sp>
      <p:sp>
        <p:nvSpPr>
          <p:cNvPr id="4" name="Slide Number Placeholder 6">
            <a:extLst>
              <a:ext uri="{FF2B5EF4-FFF2-40B4-BE49-F238E27FC236}">
                <a16:creationId xmlns:a16="http://schemas.microsoft.com/office/drawing/2014/main" id="{F9CCBF09-3154-4A60-84F7-398CB8B7978F}"/>
              </a:ext>
            </a:extLst>
          </p:cNvPr>
          <p:cNvSpPr>
            <a:spLocks noGrp="1"/>
          </p:cNvSpPr>
          <p:nvPr>
            <p:ph type="sldNum" sz="quarter" idx="11"/>
          </p:nvPr>
        </p:nvSpPr>
        <p:spPr/>
        <p:txBody>
          <a:bodyPr/>
          <a:lstStyle>
            <a:lvl1pPr>
              <a:defRPr smtClean="0"/>
            </a:lvl1pPr>
          </a:lstStyle>
          <a:p>
            <a:pPr>
              <a:defRPr/>
            </a:pPr>
            <a:fld id="{0C7F02AB-A733-4A2F-8779-D55BA29B676E}" type="slidenum">
              <a:rPr lang="en-CA" altLang="en-US"/>
              <a:pPr>
                <a:defRPr/>
              </a:pPr>
              <a:t>‹#›</a:t>
            </a:fld>
            <a:endParaRPr lang="en-CA" altLang="en-US"/>
          </a:p>
        </p:txBody>
      </p:sp>
      <p:sp>
        <p:nvSpPr>
          <p:cNvPr id="5" name="Footer Placeholder 7">
            <a:extLst>
              <a:ext uri="{FF2B5EF4-FFF2-40B4-BE49-F238E27FC236}">
                <a16:creationId xmlns:a16="http://schemas.microsoft.com/office/drawing/2014/main" id="{6E54DC94-6433-4A7C-A633-823E79AC1F28}"/>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503578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371CACA5-627F-430B-8480-E28201E4EBF6}"/>
              </a:ext>
            </a:extLst>
          </p:cNvPr>
          <p:cNvSpPr>
            <a:spLocks noGrp="1"/>
          </p:cNvSpPr>
          <p:nvPr>
            <p:ph type="dt" sz="half" idx="10"/>
          </p:nvPr>
        </p:nvSpPr>
        <p:spPr/>
        <p:txBody>
          <a:bodyPr/>
          <a:lstStyle>
            <a:lvl1pPr>
              <a:defRPr/>
            </a:lvl1pPr>
          </a:lstStyle>
          <a:p>
            <a:pPr>
              <a:defRPr/>
            </a:pPr>
            <a:fld id="{CD5CE2F5-B8D2-4A64-95F5-6B007D86E670}" type="datetimeFigureOut">
              <a:rPr lang="en-CA"/>
              <a:pPr>
                <a:defRPr/>
              </a:pPr>
              <a:t>2025-10-16</a:t>
            </a:fld>
            <a:endParaRPr lang="en-CA"/>
          </a:p>
        </p:txBody>
      </p:sp>
      <p:sp>
        <p:nvSpPr>
          <p:cNvPr id="3" name="Footer Placeholder 2">
            <a:extLst>
              <a:ext uri="{FF2B5EF4-FFF2-40B4-BE49-F238E27FC236}">
                <a16:creationId xmlns:a16="http://schemas.microsoft.com/office/drawing/2014/main" id="{AE2706FA-2079-4FC1-B342-1130D0FE8F55}"/>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22">
            <a:extLst>
              <a:ext uri="{FF2B5EF4-FFF2-40B4-BE49-F238E27FC236}">
                <a16:creationId xmlns:a16="http://schemas.microsoft.com/office/drawing/2014/main" id="{02CF123A-3D06-4C1D-81E0-862770D9D682}"/>
              </a:ext>
            </a:extLst>
          </p:cNvPr>
          <p:cNvSpPr>
            <a:spLocks noGrp="1"/>
          </p:cNvSpPr>
          <p:nvPr>
            <p:ph type="sldNum" sz="quarter" idx="12"/>
          </p:nvPr>
        </p:nvSpPr>
        <p:spPr/>
        <p:txBody>
          <a:bodyPr/>
          <a:lstStyle>
            <a:lvl1pPr>
              <a:defRPr/>
            </a:lvl1pPr>
          </a:lstStyle>
          <a:p>
            <a:pPr>
              <a:defRPr/>
            </a:pPr>
            <a:fld id="{B990AE14-9BD2-46AE-A636-844DAD7C7BF2}" type="slidenum">
              <a:rPr lang="en-CA" altLang="en-US"/>
              <a:pPr>
                <a:defRPr/>
              </a:pPr>
              <a:t>‹#›</a:t>
            </a:fld>
            <a:endParaRPr lang="en-CA" altLang="en-US"/>
          </a:p>
        </p:txBody>
      </p:sp>
    </p:spTree>
    <p:extLst>
      <p:ext uri="{BB962C8B-B14F-4D97-AF65-F5344CB8AC3E}">
        <p14:creationId xmlns:p14="http://schemas.microsoft.com/office/powerpoint/2010/main" val="1477859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43BC6CC0-FA3A-49AC-B89A-370FC7958922}"/>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6" name="Straight Connector 5">
            <a:extLst>
              <a:ext uri="{FF2B5EF4-FFF2-40B4-BE49-F238E27FC236}">
                <a16:creationId xmlns:a16="http://schemas.microsoft.com/office/drawing/2014/main" id="{C11D289D-48FA-4610-BA69-DA9F3B5A205D}"/>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7" name="Straight Connector 16">
            <a:extLst>
              <a:ext uri="{FF2B5EF4-FFF2-40B4-BE49-F238E27FC236}">
                <a16:creationId xmlns:a16="http://schemas.microsoft.com/office/drawing/2014/main" id="{E30ED2B9-7953-465C-8628-FA171BFAF31E}"/>
              </a:ext>
            </a:extLst>
          </p:cNvPr>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Straight Connector 17">
            <a:extLst>
              <a:ext uri="{FF2B5EF4-FFF2-40B4-BE49-F238E27FC236}">
                <a16:creationId xmlns:a16="http://schemas.microsoft.com/office/drawing/2014/main" id="{481E4E84-3F50-4349-9D66-EF93112464AA}"/>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Rectangle 8">
            <a:extLst>
              <a:ext uri="{FF2B5EF4-FFF2-40B4-BE49-F238E27FC236}">
                <a16:creationId xmlns:a16="http://schemas.microsoft.com/office/drawing/2014/main" id="{018331BF-FA9C-4ACE-BA2E-7944F63C1E66}"/>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traight Connector 19">
            <a:extLst>
              <a:ext uri="{FF2B5EF4-FFF2-40B4-BE49-F238E27FC236}">
                <a16:creationId xmlns:a16="http://schemas.microsoft.com/office/drawing/2014/main" id="{427E7F45-30FA-4E4B-9EB6-823C94D29CBB}"/>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Oval 10">
            <a:extLst>
              <a:ext uri="{FF2B5EF4-FFF2-40B4-BE49-F238E27FC236}">
                <a16:creationId xmlns:a16="http://schemas.microsoft.com/office/drawing/2014/main" id="{3B1141DE-4337-4AA7-BB89-D504A97B2A03}"/>
              </a:ext>
            </a:extLst>
          </p:cNvPr>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rot="5400000">
            <a:off x="5547360" y="3124200"/>
            <a:ext cx="6309360" cy="6096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406400" y="274320"/>
            <a:ext cx="75184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a:extLst>
              <a:ext uri="{FF2B5EF4-FFF2-40B4-BE49-F238E27FC236}">
                <a16:creationId xmlns:a16="http://schemas.microsoft.com/office/drawing/2014/main" id="{E201E636-E006-415A-81F6-3C4FB3935E54}"/>
              </a:ext>
            </a:extLst>
          </p:cNvPr>
          <p:cNvSpPr>
            <a:spLocks noGrp="1"/>
          </p:cNvSpPr>
          <p:nvPr>
            <p:ph type="dt" sz="half" idx="10"/>
          </p:nvPr>
        </p:nvSpPr>
        <p:spPr/>
        <p:txBody>
          <a:bodyPr rtlCol="0"/>
          <a:lstStyle>
            <a:lvl1pPr>
              <a:defRPr/>
            </a:lvl1pPr>
          </a:lstStyle>
          <a:p>
            <a:pPr>
              <a:defRPr/>
            </a:pPr>
            <a:fld id="{CC75E78E-22A4-4BCE-9FD3-33AB2C123B22}" type="datetimeFigureOut">
              <a:rPr lang="en-CA"/>
              <a:pPr>
                <a:defRPr/>
              </a:pPr>
              <a:t>2025-10-16</a:t>
            </a:fld>
            <a:endParaRPr lang="en-CA"/>
          </a:p>
        </p:txBody>
      </p:sp>
      <p:sp>
        <p:nvSpPr>
          <p:cNvPr id="13" name="Slide Number Placeholder 21">
            <a:extLst>
              <a:ext uri="{FF2B5EF4-FFF2-40B4-BE49-F238E27FC236}">
                <a16:creationId xmlns:a16="http://schemas.microsoft.com/office/drawing/2014/main" id="{E0FE4442-DB55-40FE-B6B6-BA1915612D72}"/>
              </a:ext>
            </a:extLst>
          </p:cNvPr>
          <p:cNvSpPr>
            <a:spLocks noGrp="1"/>
          </p:cNvSpPr>
          <p:nvPr>
            <p:ph type="sldNum" sz="quarter" idx="11"/>
          </p:nvPr>
        </p:nvSpPr>
        <p:spPr/>
        <p:txBody>
          <a:bodyPr/>
          <a:lstStyle>
            <a:lvl1pPr>
              <a:defRPr smtClean="0"/>
            </a:lvl1pPr>
          </a:lstStyle>
          <a:p>
            <a:pPr>
              <a:defRPr/>
            </a:pPr>
            <a:fld id="{CECBAB86-A7C1-4D5C-901B-18C3878F79AB}" type="slidenum">
              <a:rPr lang="en-CA" altLang="en-US"/>
              <a:pPr>
                <a:defRPr/>
              </a:pPr>
              <a:t>‹#›</a:t>
            </a:fld>
            <a:endParaRPr lang="en-CA" altLang="en-US"/>
          </a:p>
        </p:txBody>
      </p:sp>
      <p:sp>
        <p:nvSpPr>
          <p:cNvPr id="14" name="Footer Placeholder 22">
            <a:extLst>
              <a:ext uri="{FF2B5EF4-FFF2-40B4-BE49-F238E27FC236}">
                <a16:creationId xmlns:a16="http://schemas.microsoft.com/office/drawing/2014/main" id="{8E0944DC-83E6-4308-B68D-DA8D8BDBAA70}"/>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218572320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1891700F-1F3F-4C64-B4E8-E6F4FA22BE93}"/>
              </a:ext>
            </a:extLst>
          </p:cNvPr>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6" name="Oval 5">
            <a:extLst>
              <a:ext uri="{FF2B5EF4-FFF2-40B4-BE49-F238E27FC236}">
                <a16:creationId xmlns:a16="http://schemas.microsoft.com/office/drawing/2014/main" id="{033362C6-EB64-4C95-ABC7-B0BC7110B9D1}"/>
              </a:ext>
            </a:extLst>
          </p:cNvPr>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Straight Connector 16">
            <a:extLst>
              <a:ext uri="{FF2B5EF4-FFF2-40B4-BE49-F238E27FC236}">
                <a16:creationId xmlns:a16="http://schemas.microsoft.com/office/drawing/2014/main" id="{308FB25C-B6F8-4619-9E4D-ED9868F2FCA4}"/>
              </a:ext>
            </a:extLst>
          </p:cNvPr>
          <p:cNvSpPr>
            <a:spLocks noChangeShapeType="1"/>
          </p:cNvSpPr>
          <p:nvPr/>
        </p:nvSpPr>
        <p:spPr bwMode="auto">
          <a:xfrm>
            <a:off x="119888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a:extLst>
              <a:ext uri="{FF2B5EF4-FFF2-40B4-BE49-F238E27FC236}">
                <a16:creationId xmlns:a16="http://schemas.microsoft.com/office/drawing/2014/main" id="{21E94CAF-0575-4430-B0BA-3F74B70FEDAC}"/>
              </a:ext>
            </a:extLst>
          </p:cNvPr>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traight Connector 18">
            <a:extLst>
              <a:ext uri="{FF2B5EF4-FFF2-40B4-BE49-F238E27FC236}">
                <a16:creationId xmlns:a16="http://schemas.microsoft.com/office/drawing/2014/main" id="{9D16402A-099A-49BA-9718-01EF6A9DCEB3}"/>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Straight Connector 9">
            <a:extLst>
              <a:ext uri="{FF2B5EF4-FFF2-40B4-BE49-F238E27FC236}">
                <a16:creationId xmlns:a16="http://schemas.microsoft.com/office/drawing/2014/main" id="{4F6CDCB6-A645-4BC2-9B25-77BF366B6BF3}"/>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1" name="Straight Connector 20">
            <a:extLst>
              <a:ext uri="{FF2B5EF4-FFF2-40B4-BE49-F238E27FC236}">
                <a16:creationId xmlns:a16="http://schemas.microsoft.com/office/drawing/2014/main" id="{B8343E09-3DD4-4D89-A9C4-3E35C434F465}"/>
              </a:ext>
            </a:extLst>
          </p:cNvPr>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rot="5400000">
            <a:off x="5518404" y="3124200"/>
            <a:ext cx="6309360" cy="6096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a:extLst>
              <a:ext uri="{FF2B5EF4-FFF2-40B4-BE49-F238E27FC236}">
                <a16:creationId xmlns:a16="http://schemas.microsoft.com/office/drawing/2014/main" id="{544F7C71-89BF-4B69-B20A-8F51D234CEB9}"/>
              </a:ext>
            </a:extLst>
          </p:cNvPr>
          <p:cNvSpPr>
            <a:spLocks noGrp="1"/>
          </p:cNvSpPr>
          <p:nvPr>
            <p:ph type="dt" sz="half" idx="10"/>
          </p:nvPr>
        </p:nvSpPr>
        <p:spPr/>
        <p:txBody>
          <a:bodyPr rtlCol="0"/>
          <a:lstStyle>
            <a:lvl1pPr>
              <a:defRPr/>
            </a:lvl1pPr>
          </a:lstStyle>
          <a:p>
            <a:pPr>
              <a:defRPr/>
            </a:pPr>
            <a:fld id="{4561EB1C-E90E-4E66-A3DB-5E9B3A2EF5CC}" type="datetimeFigureOut">
              <a:rPr lang="en-CA"/>
              <a:pPr>
                <a:defRPr/>
              </a:pPr>
              <a:t>2025-10-16</a:t>
            </a:fld>
            <a:endParaRPr lang="en-CA"/>
          </a:p>
        </p:txBody>
      </p:sp>
      <p:sp>
        <p:nvSpPr>
          <p:cNvPr id="13" name="Slide Number Placeholder 17">
            <a:extLst>
              <a:ext uri="{FF2B5EF4-FFF2-40B4-BE49-F238E27FC236}">
                <a16:creationId xmlns:a16="http://schemas.microsoft.com/office/drawing/2014/main" id="{DB50BA3C-4693-4AA1-BA71-4031C148C1C2}"/>
              </a:ext>
            </a:extLst>
          </p:cNvPr>
          <p:cNvSpPr>
            <a:spLocks noGrp="1"/>
          </p:cNvSpPr>
          <p:nvPr>
            <p:ph type="sldNum" sz="quarter" idx="11"/>
          </p:nvPr>
        </p:nvSpPr>
        <p:spPr/>
        <p:txBody>
          <a:bodyPr/>
          <a:lstStyle>
            <a:lvl1pPr>
              <a:defRPr smtClean="0"/>
            </a:lvl1pPr>
          </a:lstStyle>
          <a:p>
            <a:pPr>
              <a:defRPr/>
            </a:pPr>
            <a:fld id="{85E78E13-3D3F-4023-AE4D-266F9D850D22}" type="slidenum">
              <a:rPr lang="en-CA" altLang="en-US"/>
              <a:pPr>
                <a:defRPr/>
              </a:pPr>
              <a:t>‹#›</a:t>
            </a:fld>
            <a:endParaRPr lang="en-CA" altLang="en-US"/>
          </a:p>
        </p:txBody>
      </p:sp>
      <p:sp>
        <p:nvSpPr>
          <p:cNvPr id="14" name="Footer Placeholder 20">
            <a:extLst>
              <a:ext uri="{FF2B5EF4-FFF2-40B4-BE49-F238E27FC236}">
                <a16:creationId xmlns:a16="http://schemas.microsoft.com/office/drawing/2014/main" id="{D9A75CD7-8B90-46C7-B084-288CCC8C80FA}"/>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2515562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a:extLst>
              <a:ext uri="{FF2B5EF4-FFF2-40B4-BE49-F238E27FC236}">
                <a16:creationId xmlns:a16="http://schemas.microsoft.com/office/drawing/2014/main" id="{71F2EEE0-0576-4B9C-BFCB-6709EA60FB25}"/>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22" name="Title Placeholder 21">
            <a:extLst>
              <a:ext uri="{FF2B5EF4-FFF2-40B4-BE49-F238E27FC236}">
                <a16:creationId xmlns:a16="http://schemas.microsoft.com/office/drawing/2014/main" id="{DB64EB34-51CE-4934-AFDA-947BC46659A0}"/>
              </a:ext>
            </a:extLst>
          </p:cNvPr>
          <p:cNvSpPr>
            <a:spLocks noGrp="1"/>
          </p:cNvSpPr>
          <p:nvPr>
            <p:ph type="title"/>
          </p:nvPr>
        </p:nvSpPr>
        <p:spPr>
          <a:xfrm>
            <a:off x="609600" y="274638"/>
            <a:ext cx="9956800" cy="1143000"/>
          </a:xfrm>
          <a:prstGeom prst="rect">
            <a:avLst/>
          </a:prstGeom>
        </p:spPr>
        <p:txBody>
          <a:bodyPr vert="horz" anchor="b">
            <a:normAutofit/>
          </a:bodyPr>
          <a:lstStyle/>
          <a:p>
            <a:r>
              <a:rPr lang="en-US"/>
              <a:t>Click to edit Master title style</a:t>
            </a:r>
          </a:p>
        </p:txBody>
      </p:sp>
      <p:sp>
        <p:nvSpPr>
          <p:cNvPr id="1028" name="Text Placeholder 12">
            <a:extLst>
              <a:ext uri="{FF2B5EF4-FFF2-40B4-BE49-F238E27FC236}">
                <a16:creationId xmlns:a16="http://schemas.microsoft.com/office/drawing/2014/main" id="{A6EEDBFF-B702-40C2-AE11-9340E24AE8B5}"/>
              </a:ext>
            </a:extLst>
          </p:cNvPr>
          <p:cNvSpPr>
            <a:spLocks noGrp="1"/>
          </p:cNvSpPr>
          <p:nvPr>
            <p:ph type="body" idx="1"/>
          </p:nvPr>
        </p:nvSpPr>
        <p:spPr bwMode="auto">
          <a:xfrm>
            <a:off x="609600" y="1600201"/>
            <a:ext cx="99568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AE2FEA4B-186E-48C6-BAAE-B316B8D1F05B}"/>
              </a:ext>
            </a:extLst>
          </p:cNvPr>
          <p:cNvSpPr>
            <a:spLocks noGrp="1"/>
          </p:cNvSpPr>
          <p:nvPr>
            <p:ph type="dt" sz="half" idx="2"/>
          </p:nvPr>
        </p:nvSpPr>
        <p:spPr>
          <a:xfrm rot="5400000">
            <a:off x="10453954" y="1017853"/>
            <a:ext cx="2011362" cy="512233"/>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04410120-2C3A-4679-9DA4-8372E16969A7}" type="datetimeFigureOut">
              <a:rPr lang="en-CA"/>
              <a:pPr>
                <a:defRPr/>
              </a:pPr>
              <a:t>2025-10-16</a:t>
            </a:fld>
            <a:endParaRPr lang="en-CA"/>
          </a:p>
        </p:txBody>
      </p:sp>
      <p:sp>
        <p:nvSpPr>
          <p:cNvPr id="3" name="Footer Placeholder 2">
            <a:extLst>
              <a:ext uri="{FF2B5EF4-FFF2-40B4-BE49-F238E27FC236}">
                <a16:creationId xmlns:a16="http://schemas.microsoft.com/office/drawing/2014/main" id="{F140FF3B-6895-4A34-805F-508EED59B4A4}"/>
              </a:ext>
            </a:extLst>
          </p:cNvPr>
          <p:cNvSpPr>
            <a:spLocks noGrp="1"/>
          </p:cNvSpPr>
          <p:nvPr>
            <p:ph type="ftr" sz="quarter" idx="3"/>
          </p:nvPr>
        </p:nvSpPr>
        <p:spPr>
          <a:xfrm rot="5400000">
            <a:off x="9853084" y="3676121"/>
            <a:ext cx="3200400" cy="486833"/>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n-CA"/>
          </a:p>
        </p:txBody>
      </p:sp>
      <p:sp>
        <p:nvSpPr>
          <p:cNvPr id="7" name="Straight Connector 6">
            <a:extLst>
              <a:ext uri="{FF2B5EF4-FFF2-40B4-BE49-F238E27FC236}">
                <a16:creationId xmlns:a16="http://schemas.microsoft.com/office/drawing/2014/main" id="{A3D6F9BF-4C27-419F-AD35-0E4A4AB5230C}"/>
              </a:ext>
            </a:extLst>
          </p:cNvPr>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32" name="Straight Connector 8">
            <a:extLst>
              <a:ext uri="{FF2B5EF4-FFF2-40B4-BE49-F238E27FC236}">
                <a16:creationId xmlns:a16="http://schemas.microsoft.com/office/drawing/2014/main" id="{A4CDCFF5-1794-4535-87C9-DBE191971502}"/>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Rectangle 9">
            <a:extLst>
              <a:ext uri="{FF2B5EF4-FFF2-40B4-BE49-F238E27FC236}">
                <a16:creationId xmlns:a16="http://schemas.microsoft.com/office/drawing/2014/main" id="{B917C496-3B30-4F41-834D-30D9E388653E}"/>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4" name="Straight Connector 10">
            <a:extLst>
              <a:ext uri="{FF2B5EF4-FFF2-40B4-BE49-F238E27FC236}">
                <a16:creationId xmlns:a16="http://schemas.microsoft.com/office/drawing/2014/main" id="{407ED630-D1AE-491D-9777-7A5E1F5646A9}"/>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Oval 11">
            <a:extLst>
              <a:ext uri="{FF2B5EF4-FFF2-40B4-BE49-F238E27FC236}">
                <a16:creationId xmlns:a16="http://schemas.microsoft.com/office/drawing/2014/main" id="{11354F49-4BE0-434E-B06D-0B9C9BEAAD45}"/>
              </a:ext>
            </a:extLst>
          </p:cNvPr>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Slide Number Placeholder 22">
            <a:extLst>
              <a:ext uri="{FF2B5EF4-FFF2-40B4-BE49-F238E27FC236}">
                <a16:creationId xmlns:a16="http://schemas.microsoft.com/office/drawing/2014/main" id="{6567A6F0-F5AA-439B-8EE1-76308553841E}"/>
              </a:ext>
            </a:extLst>
          </p:cNvPr>
          <p:cNvSpPr>
            <a:spLocks noGrp="1"/>
          </p:cNvSpPr>
          <p:nvPr>
            <p:ph type="sldNum" sz="quarter" idx="4"/>
          </p:nvPr>
        </p:nvSpPr>
        <p:spPr>
          <a:xfrm>
            <a:off x="10839451" y="5734050"/>
            <a:ext cx="8128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smtClean="0">
                <a:solidFill>
                  <a:srgbClr val="FFFFFF"/>
                </a:solidFill>
                <a:latin typeface="Century Schoolbook" panose="02040604050505020304" pitchFamily="18" charset="0"/>
              </a:defRPr>
            </a:lvl1pPr>
          </a:lstStyle>
          <a:p>
            <a:pPr>
              <a:defRPr/>
            </a:pPr>
            <a:fld id="{4F6CBF12-8E74-4DC7-BE0A-AF87FD3D61BB}"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69" r:id="rId4"/>
    <p:sldLayoutId id="2147484070" r:id="rId5"/>
    <p:sldLayoutId id="2147484077" r:id="rId6"/>
    <p:sldLayoutId id="2147484071" r:id="rId7"/>
    <p:sldLayoutId id="2147484078" r:id="rId8"/>
    <p:sldLayoutId id="2147484079" r:id="rId9"/>
    <p:sldLayoutId id="2147484072" r:id="rId10"/>
    <p:sldLayoutId id="2147484073"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34.wmf"/><Relationship Id="rId18" Type="http://schemas.openxmlformats.org/officeDocument/2006/relationships/oleObject" Target="../embeddings/oleObject34.bin"/><Relationship Id="rId3" Type="http://schemas.openxmlformats.org/officeDocument/2006/relationships/notesSlide" Target="../notesSlides/notesSlide9.xml"/><Relationship Id="rId7" Type="http://schemas.openxmlformats.org/officeDocument/2006/relationships/image" Target="../media/image31.wmf"/><Relationship Id="rId12" Type="http://schemas.openxmlformats.org/officeDocument/2006/relationships/oleObject" Target="../embeddings/oleObject31.bin"/><Relationship Id="rId17" Type="http://schemas.openxmlformats.org/officeDocument/2006/relationships/image" Target="../media/image36.wmf"/><Relationship Id="rId2" Type="http://schemas.openxmlformats.org/officeDocument/2006/relationships/slideLayout" Target="../slideLayouts/slideLayout2.xml"/><Relationship Id="rId16" Type="http://schemas.openxmlformats.org/officeDocument/2006/relationships/oleObject" Target="../embeddings/oleObject33.bin"/><Relationship Id="rId1" Type="http://schemas.openxmlformats.org/officeDocument/2006/relationships/tags" Target="../tags/tag10.xml"/><Relationship Id="rId6" Type="http://schemas.openxmlformats.org/officeDocument/2006/relationships/oleObject" Target="../embeddings/oleObject28.bin"/><Relationship Id="rId11" Type="http://schemas.openxmlformats.org/officeDocument/2006/relationships/image" Target="../media/image33.wmf"/><Relationship Id="rId5" Type="http://schemas.openxmlformats.org/officeDocument/2006/relationships/image" Target="../media/image30.png"/><Relationship Id="rId15" Type="http://schemas.openxmlformats.org/officeDocument/2006/relationships/image" Target="../media/image35.wmf"/><Relationship Id="rId10" Type="http://schemas.openxmlformats.org/officeDocument/2006/relationships/oleObject" Target="../embeddings/oleObject30.bin"/><Relationship Id="rId19" Type="http://schemas.openxmlformats.org/officeDocument/2006/relationships/image" Target="../media/image37.wmf"/><Relationship Id="rId4" Type="http://schemas.openxmlformats.org/officeDocument/2006/relationships/image" Target="../media/image29.png"/><Relationship Id="rId9" Type="http://schemas.openxmlformats.org/officeDocument/2006/relationships/image" Target="../media/image32.wmf"/><Relationship Id="rId14" Type="http://schemas.openxmlformats.org/officeDocument/2006/relationships/oleObject" Target="../embeddings/oleObject32.bin"/></Relationships>
</file>

<file path=ppt/slides/_rels/slide11.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image" Target="../media/image43.png"/><Relationship Id="rId3" Type="http://schemas.openxmlformats.org/officeDocument/2006/relationships/notesSlide" Target="../notesSlides/notesSlide10.xml"/><Relationship Id="rId7" Type="http://schemas.openxmlformats.org/officeDocument/2006/relationships/oleObject" Target="../embeddings/oleObject36.bin"/><Relationship Id="rId12"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39.png"/><Relationship Id="rId11" Type="http://schemas.openxmlformats.org/officeDocument/2006/relationships/oleObject" Target="../embeddings/oleObject38.bin"/><Relationship Id="rId5" Type="http://schemas.openxmlformats.org/officeDocument/2006/relationships/image" Target="../media/image38.wmf"/><Relationship Id="rId10" Type="http://schemas.openxmlformats.org/officeDocument/2006/relationships/image" Target="../media/image41.wmf"/><Relationship Id="rId4" Type="http://schemas.openxmlformats.org/officeDocument/2006/relationships/oleObject" Target="../embeddings/oleObject35.bin"/><Relationship Id="rId9" Type="http://schemas.openxmlformats.org/officeDocument/2006/relationships/oleObject" Target="../embeddings/oleObject37.bin"/></Relationships>
</file>

<file path=ppt/slides/_rels/slide12.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oleObject" Target="../embeddings/oleObject43.bin"/><Relationship Id="rId3" Type="http://schemas.openxmlformats.org/officeDocument/2006/relationships/notesSlide" Target="../notesSlides/notesSlide11.xml"/><Relationship Id="rId7" Type="http://schemas.openxmlformats.org/officeDocument/2006/relationships/oleObject" Target="../embeddings/oleObject40.bin"/><Relationship Id="rId12" Type="http://schemas.openxmlformats.org/officeDocument/2006/relationships/image" Target="../media/image45.wmf"/><Relationship Id="rId2" Type="http://schemas.openxmlformats.org/officeDocument/2006/relationships/slideLayout" Target="../slideLayouts/slideLayout2.xml"/><Relationship Id="rId16" Type="http://schemas.openxmlformats.org/officeDocument/2006/relationships/image" Target="../media/image47.wmf"/><Relationship Id="rId1" Type="http://schemas.openxmlformats.org/officeDocument/2006/relationships/tags" Target="../tags/tag12.xml"/><Relationship Id="rId6" Type="http://schemas.openxmlformats.org/officeDocument/2006/relationships/image" Target="../media/image40.wmf"/><Relationship Id="rId11" Type="http://schemas.openxmlformats.org/officeDocument/2006/relationships/oleObject" Target="../embeddings/oleObject42.bin"/><Relationship Id="rId5" Type="http://schemas.openxmlformats.org/officeDocument/2006/relationships/oleObject" Target="../embeddings/oleObject39.bin"/><Relationship Id="rId15" Type="http://schemas.openxmlformats.org/officeDocument/2006/relationships/oleObject" Target="../embeddings/oleObject44.bin"/><Relationship Id="rId10" Type="http://schemas.openxmlformats.org/officeDocument/2006/relationships/image" Target="../media/image44.wmf"/><Relationship Id="rId4" Type="http://schemas.openxmlformats.org/officeDocument/2006/relationships/image" Target="../media/image39.png"/><Relationship Id="rId9" Type="http://schemas.openxmlformats.org/officeDocument/2006/relationships/oleObject" Target="../embeddings/oleObject41.bin"/><Relationship Id="rId14" Type="http://schemas.openxmlformats.org/officeDocument/2006/relationships/image" Target="../media/image46.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50.wmf"/><Relationship Id="rId5" Type="http://schemas.openxmlformats.org/officeDocument/2006/relationships/oleObject" Target="../embeddings/oleObject45.bin"/><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9.wmf"/><Relationship Id="rId3" Type="http://schemas.openxmlformats.org/officeDocument/2006/relationships/notesSlide" Target="../notesSlides/notesSlide14.xml"/><Relationship Id="rId7" Type="http://schemas.openxmlformats.org/officeDocument/2006/relationships/image" Target="../media/image54.png"/><Relationship Id="rId12"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notesSlide" Target="../notesSlides/notesSlide15.xml"/><Relationship Id="rId7" Type="http://schemas.openxmlformats.org/officeDocument/2006/relationships/image" Target="../media/image63.png"/><Relationship Id="rId12" Type="http://schemas.openxmlformats.org/officeDocument/2006/relationships/image" Target="../media/image67.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62.png"/><Relationship Id="rId11" Type="http://schemas.openxmlformats.org/officeDocument/2006/relationships/image" Target="../media/image66.png"/><Relationship Id="rId5" Type="http://schemas.openxmlformats.org/officeDocument/2006/relationships/image" Target="../media/image61.png"/><Relationship Id="rId10" Type="http://schemas.openxmlformats.org/officeDocument/2006/relationships/image" Target="../media/image65.png"/><Relationship Id="rId4" Type="http://schemas.openxmlformats.org/officeDocument/2006/relationships/image" Target="../media/image60.png"/><Relationship Id="rId9" Type="http://schemas.openxmlformats.org/officeDocument/2006/relationships/image" Target="../media/image64.wmf"/></Relationships>
</file>

<file path=ppt/slides/_rels/slide17.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oleObject" Target="../embeddings/oleObject51.bin"/><Relationship Id="rId3" Type="http://schemas.openxmlformats.org/officeDocument/2006/relationships/notesSlide" Target="../notesSlides/notesSlide16.xml"/><Relationship Id="rId7" Type="http://schemas.openxmlformats.org/officeDocument/2006/relationships/image" Target="../media/image70.png"/><Relationship Id="rId12" Type="http://schemas.openxmlformats.org/officeDocument/2006/relationships/image" Target="../media/image73.wmf"/><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69.png"/><Relationship Id="rId11" Type="http://schemas.openxmlformats.org/officeDocument/2006/relationships/oleObject" Target="../embeddings/oleObject50.bin"/><Relationship Id="rId5" Type="http://schemas.openxmlformats.org/officeDocument/2006/relationships/image" Target="../media/image68.wmf"/><Relationship Id="rId15" Type="http://schemas.openxmlformats.org/officeDocument/2006/relationships/oleObject" Target="../embeddings/oleObject52.bin"/><Relationship Id="rId10" Type="http://schemas.openxmlformats.org/officeDocument/2006/relationships/image" Target="../media/image72.wmf"/><Relationship Id="rId4" Type="http://schemas.openxmlformats.org/officeDocument/2006/relationships/oleObject" Target="../embeddings/oleObject48.bin"/><Relationship Id="rId9" Type="http://schemas.openxmlformats.org/officeDocument/2006/relationships/oleObject" Target="../embeddings/oleObject49.bin"/><Relationship Id="rId14" Type="http://schemas.openxmlformats.org/officeDocument/2006/relationships/image" Target="../media/image74.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55.bin"/><Relationship Id="rId13" Type="http://schemas.openxmlformats.org/officeDocument/2006/relationships/oleObject" Target="../embeddings/oleObject57.bin"/><Relationship Id="rId18" Type="http://schemas.openxmlformats.org/officeDocument/2006/relationships/image" Target="../media/image82.wmf"/><Relationship Id="rId3" Type="http://schemas.openxmlformats.org/officeDocument/2006/relationships/notesSlide" Target="../notesSlides/notesSlide17.xml"/><Relationship Id="rId21" Type="http://schemas.openxmlformats.org/officeDocument/2006/relationships/image" Target="../media/image84.png"/><Relationship Id="rId7" Type="http://schemas.openxmlformats.org/officeDocument/2006/relationships/image" Target="../media/image76.wmf"/><Relationship Id="rId12" Type="http://schemas.openxmlformats.org/officeDocument/2006/relationships/image" Target="../media/image79.png"/><Relationship Id="rId17" Type="http://schemas.openxmlformats.org/officeDocument/2006/relationships/oleObject" Target="../embeddings/oleObject59.bin"/><Relationship Id="rId2" Type="http://schemas.openxmlformats.org/officeDocument/2006/relationships/slideLayout" Target="../slideLayouts/slideLayout2.xml"/><Relationship Id="rId16" Type="http://schemas.openxmlformats.org/officeDocument/2006/relationships/image" Target="../media/image81.wmf"/><Relationship Id="rId20" Type="http://schemas.openxmlformats.org/officeDocument/2006/relationships/image" Target="../media/image83.wmf"/><Relationship Id="rId1" Type="http://schemas.openxmlformats.org/officeDocument/2006/relationships/tags" Target="../tags/tag18.xml"/><Relationship Id="rId6" Type="http://schemas.openxmlformats.org/officeDocument/2006/relationships/oleObject" Target="../embeddings/oleObject54.bin"/><Relationship Id="rId11" Type="http://schemas.openxmlformats.org/officeDocument/2006/relationships/image" Target="../media/image78.wmf"/><Relationship Id="rId24" Type="http://schemas.openxmlformats.org/officeDocument/2006/relationships/image" Target="../media/image87.png"/><Relationship Id="rId5" Type="http://schemas.openxmlformats.org/officeDocument/2006/relationships/image" Target="../media/image75.wmf"/><Relationship Id="rId15" Type="http://schemas.openxmlformats.org/officeDocument/2006/relationships/oleObject" Target="../embeddings/oleObject58.bin"/><Relationship Id="rId23" Type="http://schemas.openxmlformats.org/officeDocument/2006/relationships/image" Target="../media/image86.png"/><Relationship Id="rId10" Type="http://schemas.openxmlformats.org/officeDocument/2006/relationships/oleObject" Target="../embeddings/oleObject56.bin"/><Relationship Id="rId19" Type="http://schemas.openxmlformats.org/officeDocument/2006/relationships/oleObject" Target="../embeddings/oleObject60.bin"/><Relationship Id="rId4" Type="http://schemas.openxmlformats.org/officeDocument/2006/relationships/oleObject" Target="../embeddings/oleObject53.bin"/><Relationship Id="rId9" Type="http://schemas.openxmlformats.org/officeDocument/2006/relationships/image" Target="../media/image77.wmf"/><Relationship Id="rId14" Type="http://schemas.openxmlformats.org/officeDocument/2006/relationships/image" Target="../media/image80.wmf"/><Relationship Id="rId22" Type="http://schemas.openxmlformats.org/officeDocument/2006/relationships/image" Target="../media/image85.pn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notesSlide" Target="../notesSlides/notesSlide18.xml"/><Relationship Id="rId7" Type="http://schemas.openxmlformats.org/officeDocument/2006/relationships/image" Target="../media/image89.wmf"/><Relationship Id="rId12" Type="http://schemas.openxmlformats.org/officeDocument/2006/relationships/image" Target="../media/image92.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oleObject" Target="../embeddings/oleObject62.bin"/><Relationship Id="rId11" Type="http://schemas.openxmlformats.org/officeDocument/2006/relationships/image" Target="../media/image91.wmf"/><Relationship Id="rId5" Type="http://schemas.openxmlformats.org/officeDocument/2006/relationships/image" Target="../media/image88.wmf"/><Relationship Id="rId10" Type="http://schemas.openxmlformats.org/officeDocument/2006/relationships/oleObject" Target="../embeddings/oleObject64.bin"/><Relationship Id="rId4" Type="http://schemas.openxmlformats.org/officeDocument/2006/relationships/oleObject" Target="../embeddings/oleObject61.bin"/><Relationship Id="rId9" Type="http://schemas.openxmlformats.org/officeDocument/2006/relationships/image" Target="../media/image90.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93.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67.bin"/><Relationship Id="rId3" Type="http://schemas.openxmlformats.org/officeDocument/2006/relationships/notesSlide" Target="../notesSlides/notesSlide20.xml"/><Relationship Id="rId7" Type="http://schemas.openxmlformats.org/officeDocument/2006/relationships/image" Target="../media/image95.wmf"/><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oleObject" Target="../embeddings/oleObject66.bin"/><Relationship Id="rId5" Type="http://schemas.openxmlformats.org/officeDocument/2006/relationships/image" Target="../media/image94.wmf"/><Relationship Id="rId4" Type="http://schemas.openxmlformats.org/officeDocument/2006/relationships/oleObject" Target="../embeddings/oleObject65.bin"/><Relationship Id="rId9" Type="http://schemas.openxmlformats.org/officeDocument/2006/relationships/image" Target="../media/image96.wmf"/></Relationships>
</file>

<file path=ppt/slides/_rels/slide22.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oleObject" Target="../embeddings/oleObject72.bin"/><Relationship Id="rId18" Type="http://schemas.openxmlformats.org/officeDocument/2006/relationships/image" Target="../media/image100.wmf"/><Relationship Id="rId3" Type="http://schemas.openxmlformats.org/officeDocument/2006/relationships/notesSlide" Target="../notesSlides/notesSlide21.xml"/><Relationship Id="rId7" Type="http://schemas.openxmlformats.org/officeDocument/2006/relationships/oleObject" Target="../embeddings/oleObject69.bin"/><Relationship Id="rId12" Type="http://schemas.openxmlformats.org/officeDocument/2006/relationships/image" Target="../media/image38.wmf"/><Relationship Id="rId17" Type="http://schemas.openxmlformats.org/officeDocument/2006/relationships/oleObject" Target="../embeddings/oleObject74.bin"/><Relationship Id="rId2" Type="http://schemas.openxmlformats.org/officeDocument/2006/relationships/slideLayout" Target="../slideLayouts/slideLayout2.xml"/><Relationship Id="rId16" Type="http://schemas.openxmlformats.org/officeDocument/2006/relationships/image" Target="../media/image99.wmf"/><Relationship Id="rId1" Type="http://schemas.openxmlformats.org/officeDocument/2006/relationships/tags" Target="../tags/tag22.xml"/><Relationship Id="rId6" Type="http://schemas.openxmlformats.org/officeDocument/2006/relationships/image" Target="../media/image39.png"/><Relationship Id="rId11" Type="http://schemas.openxmlformats.org/officeDocument/2006/relationships/oleObject" Target="../embeddings/oleObject71.bin"/><Relationship Id="rId5" Type="http://schemas.openxmlformats.org/officeDocument/2006/relationships/image" Target="../media/image97.wmf"/><Relationship Id="rId15" Type="http://schemas.openxmlformats.org/officeDocument/2006/relationships/oleObject" Target="../embeddings/oleObject73.bin"/><Relationship Id="rId10" Type="http://schemas.openxmlformats.org/officeDocument/2006/relationships/image" Target="../media/image41.wmf"/><Relationship Id="rId4" Type="http://schemas.openxmlformats.org/officeDocument/2006/relationships/oleObject" Target="../embeddings/oleObject68.bin"/><Relationship Id="rId9" Type="http://schemas.openxmlformats.org/officeDocument/2006/relationships/oleObject" Target="../embeddings/oleObject70.bin"/><Relationship Id="rId14" Type="http://schemas.openxmlformats.org/officeDocument/2006/relationships/image" Target="../media/image98.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77.bin"/><Relationship Id="rId13" Type="http://schemas.openxmlformats.org/officeDocument/2006/relationships/image" Target="../media/image105.wmf"/><Relationship Id="rId18" Type="http://schemas.openxmlformats.org/officeDocument/2006/relationships/oleObject" Target="../embeddings/oleObject82.bin"/><Relationship Id="rId3" Type="http://schemas.openxmlformats.org/officeDocument/2006/relationships/notesSlide" Target="../notesSlides/notesSlide22.xml"/><Relationship Id="rId21" Type="http://schemas.openxmlformats.org/officeDocument/2006/relationships/image" Target="../media/image108.wmf"/><Relationship Id="rId7" Type="http://schemas.openxmlformats.org/officeDocument/2006/relationships/image" Target="../media/image102.wmf"/><Relationship Id="rId12" Type="http://schemas.openxmlformats.org/officeDocument/2006/relationships/oleObject" Target="../embeddings/oleObject79.bin"/><Relationship Id="rId17" Type="http://schemas.openxmlformats.org/officeDocument/2006/relationships/image" Target="../media/image107.wmf"/><Relationship Id="rId2" Type="http://schemas.openxmlformats.org/officeDocument/2006/relationships/slideLayout" Target="../slideLayouts/slideLayout2.xml"/><Relationship Id="rId16" Type="http://schemas.openxmlformats.org/officeDocument/2006/relationships/oleObject" Target="../embeddings/oleObject81.bin"/><Relationship Id="rId20" Type="http://schemas.openxmlformats.org/officeDocument/2006/relationships/oleObject" Target="../embeddings/oleObject84.bin"/><Relationship Id="rId1" Type="http://schemas.openxmlformats.org/officeDocument/2006/relationships/tags" Target="../tags/tag23.xml"/><Relationship Id="rId6" Type="http://schemas.openxmlformats.org/officeDocument/2006/relationships/oleObject" Target="../embeddings/oleObject76.bin"/><Relationship Id="rId11" Type="http://schemas.openxmlformats.org/officeDocument/2006/relationships/image" Target="../media/image104.wmf"/><Relationship Id="rId5" Type="http://schemas.openxmlformats.org/officeDocument/2006/relationships/image" Target="../media/image101.wmf"/><Relationship Id="rId15" Type="http://schemas.openxmlformats.org/officeDocument/2006/relationships/image" Target="../media/image106.wmf"/><Relationship Id="rId23" Type="http://schemas.openxmlformats.org/officeDocument/2006/relationships/image" Target="../media/image109.wmf"/><Relationship Id="rId10" Type="http://schemas.openxmlformats.org/officeDocument/2006/relationships/oleObject" Target="../embeddings/oleObject78.bin"/><Relationship Id="rId19" Type="http://schemas.openxmlformats.org/officeDocument/2006/relationships/oleObject" Target="../embeddings/oleObject83.bin"/><Relationship Id="rId4" Type="http://schemas.openxmlformats.org/officeDocument/2006/relationships/oleObject" Target="../embeddings/oleObject75.bin"/><Relationship Id="rId9" Type="http://schemas.openxmlformats.org/officeDocument/2006/relationships/image" Target="../media/image103.wmf"/><Relationship Id="rId14" Type="http://schemas.openxmlformats.org/officeDocument/2006/relationships/oleObject" Target="../embeddings/oleObject80.bin"/><Relationship Id="rId22" Type="http://schemas.openxmlformats.org/officeDocument/2006/relationships/oleObject" Target="../embeddings/oleObject85.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115.png"/><Relationship Id="rId18" Type="http://schemas.openxmlformats.org/officeDocument/2006/relationships/customXml" Target="../ink/ink7.xml"/><Relationship Id="rId3" Type="http://schemas.openxmlformats.org/officeDocument/2006/relationships/notesSlide" Target="../notesSlides/notesSlide24.xml"/><Relationship Id="rId21" Type="http://schemas.openxmlformats.org/officeDocument/2006/relationships/image" Target="../media/image119.png"/><Relationship Id="rId7" Type="http://schemas.openxmlformats.org/officeDocument/2006/relationships/image" Target="../media/image1120.png"/><Relationship Id="rId12" Type="http://schemas.openxmlformats.org/officeDocument/2006/relationships/customXml" Target="../ink/ink4.xml"/><Relationship Id="rId17" Type="http://schemas.openxmlformats.org/officeDocument/2006/relationships/image" Target="../media/image117.png"/><Relationship Id="rId2" Type="http://schemas.openxmlformats.org/officeDocument/2006/relationships/slideLayout" Target="../slideLayouts/slideLayout2.xml"/><Relationship Id="rId16" Type="http://schemas.openxmlformats.org/officeDocument/2006/relationships/customXml" Target="../ink/ink6.xml"/><Relationship Id="rId20" Type="http://schemas.openxmlformats.org/officeDocument/2006/relationships/customXml" Target="../ink/ink8.xml"/><Relationship Id="rId1" Type="http://schemas.openxmlformats.org/officeDocument/2006/relationships/tags" Target="../tags/tag25.xml"/><Relationship Id="rId6" Type="http://schemas.openxmlformats.org/officeDocument/2006/relationships/customXml" Target="../ink/ink1.xml"/><Relationship Id="rId11" Type="http://schemas.openxmlformats.org/officeDocument/2006/relationships/image" Target="../media/image114.png"/><Relationship Id="rId5" Type="http://schemas.openxmlformats.org/officeDocument/2006/relationships/image" Target="../media/image111.png"/><Relationship Id="rId15" Type="http://schemas.openxmlformats.org/officeDocument/2006/relationships/image" Target="../media/image116.png"/><Relationship Id="rId23" Type="http://schemas.openxmlformats.org/officeDocument/2006/relationships/image" Target="../media/image120.png"/><Relationship Id="rId10" Type="http://schemas.openxmlformats.org/officeDocument/2006/relationships/customXml" Target="../ink/ink3.xml"/><Relationship Id="rId19" Type="http://schemas.openxmlformats.org/officeDocument/2006/relationships/image" Target="../media/image118.png"/><Relationship Id="rId4" Type="http://schemas.openxmlformats.org/officeDocument/2006/relationships/image" Target="../media/image110.png"/><Relationship Id="rId9" Type="http://schemas.openxmlformats.org/officeDocument/2006/relationships/image" Target="../media/image113.png"/><Relationship Id="rId14" Type="http://schemas.openxmlformats.org/officeDocument/2006/relationships/customXml" Target="../ink/ink5.xml"/><Relationship Id="rId22" Type="http://schemas.openxmlformats.org/officeDocument/2006/relationships/customXml" Target="../ink/ink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122.png"/><Relationship Id="rId5" Type="http://schemas.openxmlformats.org/officeDocument/2006/relationships/customXml" Target="../ink/ink10.xml"/><Relationship Id="rId4" Type="http://schemas.openxmlformats.org/officeDocument/2006/relationships/image" Target="../media/image1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wmf"/><Relationship Id="rId18" Type="http://schemas.openxmlformats.org/officeDocument/2006/relationships/oleObject" Target="../embeddings/oleObject9.bin"/><Relationship Id="rId3" Type="http://schemas.openxmlformats.org/officeDocument/2006/relationships/notesSlide" Target="../notesSlides/notesSlide3.xml"/><Relationship Id="rId7" Type="http://schemas.openxmlformats.org/officeDocument/2006/relationships/image" Target="../media/image3.wmf"/><Relationship Id="rId12" Type="http://schemas.openxmlformats.org/officeDocument/2006/relationships/oleObject" Target="../embeddings/oleObject5.bin"/><Relationship Id="rId17" Type="http://schemas.openxmlformats.org/officeDocument/2006/relationships/oleObject" Target="../embeddings/oleObject8.bin"/><Relationship Id="rId2" Type="http://schemas.openxmlformats.org/officeDocument/2006/relationships/slideLayout" Target="../slideLayouts/slideLayout2.xml"/><Relationship Id="rId16" Type="http://schemas.openxmlformats.org/officeDocument/2006/relationships/oleObject" Target="../embeddings/oleObject7.bin"/><Relationship Id="rId1" Type="http://schemas.openxmlformats.org/officeDocument/2006/relationships/tags" Target="../tags/tag4.xml"/><Relationship Id="rId6" Type="http://schemas.openxmlformats.org/officeDocument/2006/relationships/oleObject" Target="../embeddings/oleObject2.bin"/><Relationship Id="rId11" Type="http://schemas.openxmlformats.org/officeDocument/2006/relationships/image" Target="../media/image5.wmf"/><Relationship Id="rId5" Type="http://schemas.openxmlformats.org/officeDocument/2006/relationships/image" Target="../media/image2.wmf"/><Relationship Id="rId15" Type="http://schemas.openxmlformats.org/officeDocument/2006/relationships/image" Target="../media/image7.wmf"/><Relationship Id="rId10" Type="http://schemas.openxmlformats.org/officeDocument/2006/relationships/oleObject" Target="../embeddings/oleObject4.bin"/><Relationship Id="rId19" Type="http://schemas.openxmlformats.org/officeDocument/2006/relationships/image" Target="../media/image8.png"/><Relationship Id="rId4" Type="http://schemas.openxmlformats.org/officeDocument/2006/relationships/oleObject" Target="../embeddings/oleObject1.bin"/><Relationship Id="rId9" Type="http://schemas.openxmlformats.org/officeDocument/2006/relationships/image" Target="../media/image4.wmf"/><Relationship Id="rId1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12.wmf"/><Relationship Id="rId18" Type="http://schemas.openxmlformats.org/officeDocument/2006/relationships/image" Target="../media/image15.png"/><Relationship Id="rId3" Type="http://schemas.openxmlformats.org/officeDocument/2006/relationships/notesSlide" Target="../notesSlides/notesSlide5.xml"/><Relationship Id="rId7" Type="http://schemas.openxmlformats.org/officeDocument/2006/relationships/image" Target="../media/image9.wmf"/><Relationship Id="rId12" Type="http://schemas.openxmlformats.org/officeDocument/2006/relationships/oleObject" Target="../embeddings/oleObject14.bin"/><Relationship Id="rId17" Type="http://schemas.openxmlformats.org/officeDocument/2006/relationships/image" Target="../media/image14.png"/><Relationship Id="rId2" Type="http://schemas.openxmlformats.org/officeDocument/2006/relationships/slideLayout" Target="../slideLayouts/slideLayout2.xml"/><Relationship Id="rId16" Type="http://schemas.openxmlformats.org/officeDocument/2006/relationships/oleObject" Target="../embeddings/oleObject16.bin"/><Relationship Id="rId1" Type="http://schemas.openxmlformats.org/officeDocument/2006/relationships/tags" Target="../tags/tag6.xml"/><Relationship Id="rId6" Type="http://schemas.openxmlformats.org/officeDocument/2006/relationships/oleObject" Target="../embeddings/oleObject11.bin"/><Relationship Id="rId11" Type="http://schemas.openxmlformats.org/officeDocument/2006/relationships/image" Target="../media/image11.wmf"/><Relationship Id="rId5" Type="http://schemas.openxmlformats.org/officeDocument/2006/relationships/image" Target="../media/image8.wmf"/><Relationship Id="rId15" Type="http://schemas.openxmlformats.org/officeDocument/2006/relationships/image" Target="../media/image13.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10.wmf"/><Relationship Id="rId14" Type="http://schemas.openxmlformats.org/officeDocument/2006/relationships/oleObject" Target="../embeddings/oleObject15.bin"/></Relationships>
</file>

<file path=ppt/slides/_rels/slide7.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21.bin"/><Relationship Id="rId3" Type="http://schemas.openxmlformats.org/officeDocument/2006/relationships/notesSlide" Target="../notesSlides/notesSlide6.xml"/><Relationship Id="rId7" Type="http://schemas.openxmlformats.org/officeDocument/2006/relationships/oleObject" Target="../embeddings/oleObject18.bin"/><Relationship Id="rId12"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7.wmf"/><Relationship Id="rId11" Type="http://schemas.openxmlformats.org/officeDocument/2006/relationships/oleObject" Target="../embeddings/oleObject20.bin"/><Relationship Id="rId5" Type="http://schemas.openxmlformats.org/officeDocument/2006/relationships/oleObject" Target="../embeddings/oleObject17.bin"/><Relationship Id="rId10" Type="http://schemas.openxmlformats.org/officeDocument/2006/relationships/image" Target="../media/image19.wmf"/><Relationship Id="rId4" Type="http://schemas.openxmlformats.org/officeDocument/2006/relationships/image" Target="../media/image16.jpeg"/><Relationship Id="rId9" Type="http://schemas.openxmlformats.org/officeDocument/2006/relationships/oleObject" Target="../embeddings/oleObject19.bin"/><Relationship Id="rId14" Type="http://schemas.openxmlformats.org/officeDocument/2006/relationships/image" Target="../media/image21.wmf"/></Relationships>
</file>

<file path=ppt/slides/_rels/slide8.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26.bin"/><Relationship Id="rId3" Type="http://schemas.openxmlformats.org/officeDocument/2006/relationships/notesSlide" Target="../notesSlides/notesSlide7.xml"/><Relationship Id="rId7" Type="http://schemas.openxmlformats.org/officeDocument/2006/relationships/oleObject" Target="../embeddings/oleObject23.bin"/><Relationship Id="rId12"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3.wmf"/><Relationship Id="rId11" Type="http://schemas.openxmlformats.org/officeDocument/2006/relationships/oleObject" Target="../embeddings/oleObject25.bin"/><Relationship Id="rId5" Type="http://schemas.openxmlformats.org/officeDocument/2006/relationships/oleObject" Target="../embeddings/oleObject22.bin"/><Relationship Id="rId10" Type="http://schemas.openxmlformats.org/officeDocument/2006/relationships/image" Target="../media/image25.wmf"/><Relationship Id="rId4" Type="http://schemas.openxmlformats.org/officeDocument/2006/relationships/image" Target="../media/image22.png"/><Relationship Id="rId9" Type="http://schemas.openxmlformats.org/officeDocument/2006/relationships/oleObject" Target="../embeddings/oleObject24.bin"/><Relationship Id="rId14" Type="http://schemas.openxmlformats.org/officeDocument/2006/relationships/image" Target="../media/image27.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8.wmf"/><Relationship Id="rId4" Type="http://schemas.openxmlformats.org/officeDocument/2006/relationships/oleObject" Target="../embeddings/oleObject2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8E859-C50C-4231-B588-C53EB87EBAD5}"/>
              </a:ext>
            </a:extLst>
          </p:cNvPr>
          <p:cNvSpPr>
            <a:spLocks noGrp="1"/>
          </p:cNvSpPr>
          <p:nvPr>
            <p:ph type="ctrTitle"/>
          </p:nvPr>
        </p:nvSpPr>
        <p:spPr>
          <a:xfrm>
            <a:off x="3810000" y="3124200"/>
            <a:ext cx="6172200" cy="1893888"/>
          </a:xfrm>
        </p:spPr>
        <p:txBody>
          <a:bodyPr/>
          <a:lstStyle/>
          <a:p>
            <a:pPr eaLnBrk="1" fontAlgn="auto" hangingPunct="1">
              <a:spcAft>
                <a:spcPts val="0"/>
              </a:spcAft>
              <a:defRPr/>
            </a:pPr>
            <a:r>
              <a:rPr lang="en-CA" dirty="0"/>
              <a:t>Section 3.2 </a:t>
            </a:r>
            <a:br>
              <a:rPr lang="en-CA" dirty="0"/>
            </a:br>
            <a:r>
              <a:rPr lang="en-CA" dirty="0"/>
              <a:t>Least Squares Regression</a:t>
            </a:r>
          </a:p>
        </p:txBody>
      </p:sp>
      <p:sp>
        <p:nvSpPr>
          <p:cNvPr id="9219" name="Subtitle 2">
            <a:extLst>
              <a:ext uri="{FF2B5EF4-FFF2-40B4-BE49-F238E27FC236}">
                <a16:creationId xmlns:a16="http://schemas.microsoft.com/office/drawing/2014/main" id="{37C00806-6440-47FA-9D78-2559C4646532}"/>
              </a:ext>
            </a:extLst>
          </p:cNvPr>
          <p:cNvSpPr>
            <a:spLocks noGrp="1"/>
          </p:cNvSpPr>
          <p:nvPr>
            <p:ph type="subTitle" idx="1"/>
          </p:nvPr>
        </p:nvSpPr>
        <p:spPr>
          <a:xfrm>
            <a:off x="3810000" y="5003800"/>
            <a:ext cx="6172200" cy="1371600"/>
          </a:xfrm>
        </p:spPr>
        <p:txBody>
          <a:bodyPr/>
          <a:lstStyle/>
          <a:p>
            <a:pPr eaLnBrk="1" hangingPunct="1"/>
            <a:endParaRPr lang="en-CA" altLang="en-US"/>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5">
            <a:extLst>
              <a:ext uri="{FF2B5EF4-FFF2-40B4-BE49-F238E27FC236}">
                <a16:creationId xmlns:a16="http://schemas.microsoft.com/office/drawing/2014/main" id="{B92339B5-192B-4F5D-BEF7-20F2856707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0375" y="1931989"/>
            <a:ext cx="2554288"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3834FF6A-1DC1-4907-9FCF-DE785F19C9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1962151"/>
            <a:ext cx="2903538"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4" name="Object 9">
            <a:extLst>
              <a:ext uri="{FF2B5EF4-FFF2-40B4-BE49-F238E27FC236}">
                <a16:creationId xmlns:a16="http://schemas.microsoft.com/office/drawing/2014/main" id="{CBE94903-0490-4657-A126-D8F80B60D868}"/>
              </a:ext>
            </a:extLst>
          </p:cNvPr>
          <p:cNvGraphicFramePr>
            <a:graphicFrameLocks noChangeAspect="1"/>
          </p:cNvGraphicFramePr>
          <p:nvPr/>
        </p:nvGraphicFramePr>
        <p:xfrm>
          <a:off x="1801813" y="3802063"/>
          <a:ext cx="3059112" cy="482600"/>
        </p:xfrm>
        <a:graphic>
          <a:graphicData uri="http://schemas.openxmlformats.org/presentationml/2006/ole">
            <mc:AlternateContent xmlns:mc="http://schemas.openxmlformats.org/markup-compatibility/2006">
              <mc:Choice xmlns:v="urn:schemas-microsoft-com:vml" Requires="v">
                <p:oleObj name="Equation" r:id="rId6" imgW="1688367" imgH="266584" progId="Equation.DSMT4">
                  <p:embed/>
                </p:oleObj>
              </mc:Choice>
              <mc:Fallback>
                <p:oleObj name="Equation" r:id="rId6" imgW="1688367" imgH="266584" progId="Equation.DSMT4">
                  <p:embed/>
                  <p:pic>
                    <p:nvPicPr>
                      <p:cNvPr id="34" name="Object 9">
                        <a:extLst>
                          <a:ext uri="{FF2B5EF4-FFF2-40B4-BE49-F238E27FC236}">
                            <a16:creationId xmlns:a16="http://schemas.microsoft.com/office/drawing/2014/main" id="{CBE94903-0490-4657-A126-D8F80B60D8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1813" y="3802063"/>
                        <a:ext cx="30591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Object 24">
            <a:extLst>
              <a:ext uri="{FF2B5EF4-FFF2-40B4-BE49-F238E27FC236}">
                <a16:creationId xmlns:a16="http://schemas.microsoft.com/office/drawing/2014/main" id="{99626368-FB26-4421-936B-196B8B54998C}"/>
              </a:ext>
            </a:extLst>
          </p:cNvPr>
          <p:cNvGraphicFramePr>
            <a:graphicFrameLocks noChangeAspect="1"/>
          </p:cNvGraphicFramePr>
          <p:nvPr/>
        </p:nvGraphicFramePr>
        <p:xfrm>
          <a:off x="1801814" y="4351339"/>
          <a:ext cx="3857625" cy="523875"/>
        </p:xfrm>
        <a:graphic>
          <a:graphicData uri="http://schemas.openxmlformats.org/presentationml/2006/ole">
            <mc:AlternateContent xmlns:mc="http://schemas.openxmlformats.org/markup-compatibility/2006">
              <mc:Choice xmlns:v="urn:schemas-microsoft-com:vml" Requires="v">
                <p:oleObj name="Equation" r:id="rId8" imgW="3365500" imgH="457200" progId="Equation.DSMT4">
                  <p:embed/>
                </p:oleObj>
              </mc:Choice>
              <mc:Fallback>
                <p:oleObj name="Equation" r:id="rId8" imgW="3365500" imgH="457200" progId="Equation.DSMT4">
                  <p:embed/>
                  <p:pic>
                    <p:nvPicPr>
                      <p:cNvPr id="35" name="Object 24">
                        <a:extLst>
                          <a:ext uri="{FF2B5EF4-FFF2-40B4-BE49-F238E27FC236}">
                            <a16:creationId xmlns:a16="http://schemas.microsoft.com/office/drawing/2014/main" id="{99626368-FB26-4421-936B-196B8B54998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1814" y="4351339"/>
                        <a:ext cx="3857625"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 name="Object 17">
            <a:extLst>
              <a:ext uri="{FF2B5EF4-FFF2-40B4-BE49-F238E27FC236}">
                <a16:creationId xmlns:a16="http://schemas.microsoft.com/office/drawing/2014/main" id="{A7D17DEC-0C56-49FD-BD16-1C15D6B9226B}"/>
              </a:ext>
            </a:extLst>
          </p:cNvPr>
          <p:cNvGraphicFramePr>
            <a:graphicFrameLocks noChangeAspect="1"/>
          </p:cNvGraphicFramePr>
          <p:nvPr/>
        </p:nvGraphicFramePr>
        <p:xfrm>
          <a:off x="7724775" y="1471613"/>
          <a:ext cx="1550988" cy="360362"/>
        </p:xfrm>
        <a:graphic>
          <a:graphicData uri="http://schemas.openxmlformats.org/presentationml/2006/ole">
            <mc:AlternateContent xmlns:mc="http://schemas.openxmlformats.org/markup-compatibility/2006">
              <mc:Choice xmlns:v="urn:schemas-microsoft-com:vml" Requires="v">
                <p:oleObj name="Equation" r:id="rId10" imgW="761669" imgH="177723" progId="Equation.DSMT4">
                  <p:embed/>
                </p:oleObj>
              </mc:Choice>
              <mc:Fallback>
                <p:oleObj name="Equation" r:id="rId10" imgW="761669" imgH="177723" progId="Equation.DSMT4">
                  <p:embed/>
                  <p:pic>
                    <p:nvPicPr>
                      <p:cNvPr id="36" name="Object 17">
                        <a:extLst>
                          <a:ext uri="{FF2B5EF4-FFF2-40B4-BE49-F238E27FC236}">
                            <a16:creationId xmlns:a16="http://schemas.microsoft.com/office/drawing/2014/main" id="{A7D17DEC-0C56-49FD-BD16-1C15D6B9226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24775" y="1471613"/>
                        <a:ext cx="1550988"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 name="TextBox 36">
            <a:extLst>
              <a:ext uri="{FF2B5EF4-FFF2-40B4-BE49-F238E27FC236}">
                <a16:creationId xmlns:a16="http://schemas.microsoft.com/office/drawing/2014/main" id="{F73B135A-F579-466A-AC91-3A57800B8F93}"/>
              </a:ext>
            </a:extLst>
          </p:cNvPr>
          <p:cNvSpPr txBox="1"/>
          <p:nvPr/>
        </p:nvSpPr>
        <p:spPr>
          <a:xfrm>
            <a:off x="7323139" y="1831975"/>
            <a:ext cx="2916237" cy="1200150"/>
          </a:xfrm>
          <a:prstGeom prst="rect">
            <a:avLst/>
          </a:prstGeom>
          <a:noFill/>
        </p:spPr>
        <p:txBody>
          <a:bodyPr>
            <a:spAutoFit/>
          </a:bodyPr>
          <a:lstStyle/>
          <a:p>
            <a:pPr eaLnBrk="1" hangingPunct="1">
              <a:defRPr/>
            </a:pPr>
            <a:r>
              <a:rPr lang="en-CA" dirty="0">
                <a:solidFill>
                  <a:srgbClr val="FF0000"/>
                </a:solidFill>
                <a:latin typeface="+mj-lt"/>
                <a:cs typeface="Arial" charset="0"/>
              </a:rPr>
              <a:t>A correlation of 0.985, indicates a strong association between the two variables</a:t>
            </a:r>
          </a:p>
        </p:txBody>
      </p:sp>
      <p:graphicFrame>
        <p:nvGraphicFramePr>
          <p:cNvPr id="38" name="Object 3">
            <a:extLst>
              <a:ext uri="{FF2B5EF4-FFF2-40B4-BE49-F238E27FC236}">
                <a16:creationId xmlns:a16="http://schemas.microsoft.com/office/drawing/2014/main" id="{8F341605-9F41-49CB-8D94-239065B15AEC}"/>
              </a:ext>
            </a:extLst>
          </p:cNvPr>
          <p:cNvGraphicFramePr>
            <a:graphicFrameLocks noChangeAspect="1"/>
          </p:cNvGraphicFramePr>
          <p:nvPr/>
        </p:nvGraphicFramePr>
        <p:xfrm>
          <a:off x="1801813" y="4875214"/>
          <a:ext cx="1020762" cy="409575"/>
        </p:xfrm>
        <a:graphic>
          <a:graphicData uri="http://schemas.openxmlformats.org/presentationml/2006/ole">
            <mc:AlternateContent xmlns:mc="http://schemas.openxmlformats.org/markup-compatibility/2006">
              <mc:Choice xmlns:v="urn:schemas-microsoft-com:vml" Requires="v">
                <p:oleObj name="Equation" r:id="rId12" imgW="507780" imgH="203112" progId="Equation.DSMT4">
                  <p:embed/>
                </p:oleObj>
              </mc:Choice>
              <mc:Fallback>
                <p:oleObj name="Equation" r:id="rId12" imgW="507780" imgH="203112" progId="Equation.DSMT4">
                  <p:embed/>
                  <p:pic>
                    <p:nvPicPr>
                      <p:cNvPr id="38" name="Object 3">
                        <a:extLst>
                          <a:ext uri="{FF2B5EF4-FFF2-40B4-BE49-F238E27FC236}">
                            <a16:creationId xmlns:a16="http://schemas.microsoft.com/office/drawing/2014/main" id="{8F341605-9F41-49CB-8D94-239065B15AE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01813" y="4875214"/>
                        <a:ext cx="1020762"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 name="Object 38">
            <a:extLst>
              <a:ext uri="{FF2B5EF4-FFF2-40B4-BE49-F238E27FC236}">
                <a16:creationId xmlns:a16="http://schemas.microsoft.com/office/drawing/2014/main" id="{A123C359-E54B-4A91-A854-55A57746CB34}"/>
              </a:ext>
            </a:extLst>
          </p:cNvPr>
          <p:cNvGraphicFramePr>
            <a:graphicFrameLocks noChangeAspect="1"/>
          </p:cNvGraphicFramePr>
          <p:nvPr/>
        </p:nvGraphicFramePr>
        <p:xfrm>
          <a:off x="1801813" y="5346701"/>
          <a:ext cx="3351212" cy="500063"/>
        </p:xfrm>
        <a:graphic>
          <a:graphicData uri="http://schemas.openxmlformats.org/presentationml/2006/ole">
            <mc:AlternateContent xmlns:mc="http://schemas.openxmlformats.org/markup-compatibility/2006">
              <mc:Choice xmlns:v="urn:schemas-microsoft-com:vml" Requires="v">
                <p:oleObj name="Equation" r:id="rId14" imgW="1879600" imgH="279400" progId="Equation.DSMT4">
                  <p:embed/>
                </p:oleObj>
              </mc:Choice>
              <mc:Fallback>
                <p:oleObj name="Equation" r:id="rId14" imgW="1879600" imgH="279400" progId="Equation.DSMT4">
                  <p:embed/>
                  <p:pic>
                    <p:nvPicPr>
                      <p:cNvPr id="39" name="Object 38">
                        <a:extLst>
                          <a:ext uri="{FF2B5EF4-FFF2-40B4-BE49-F238E27FC236}">
                            <a16:creationId xmlns:a16="http://schemas.microsoft.com/office/drawing/2014/main" id="{A123C359-E54B-4A91-A854-55A57746CB3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01813" y="5346701"/>
                        <a:ext cx="3351212" cy="50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 name="Object 39">
            <a:extLst>
              <a:ext uri="{FF2B5EF4-FFF2-40B4-BE49-F238E27FC236}">
                <a16:creationId xmlns:a16="http://schemas.microsoft.com/office/drawing/2014/main" id="{0D124573-1F5B-41BB-A8BE-4F9876C94142}"/>
              </a:ext>
            </a:extLst>
          </p:cNvPr>
          <p:cNvGraphicFramePr>
            <a:graphicFrameLocks noChangeAspect="1"/>
          </p:cNvGraphicFramePr>
          <p:nvPr/>
        </p:nvGraphicFramePr>
        <p:xfrm>
          <a:off x="1730375" y="5834064"/>
          <a:ext cx="1803400" cy="611187"/>
        </p:xfrm>
        <a:graphic>
          <a:graphicData uri="http://schemas.openxmlformats.org/presentationml/2006/ole">
            <mc:AlternateContent xmlns:mc="http://schemas.openxmlformats.org/markup-compatibility/2006">
              <mc:Choice xmlns:v="urn:schemas-microsoft-com:vml" Requires="v">
                <p:oleObj name="Equation" r:id="rId16" imgW="787058" imgH="266584" progId="Equation.DSMT4">
                  <p:embed/>
                </p:oleObj>
              </mc:Choice>
              <mc:Fallback>
                <p:oleObj name="Equation" r:id="rId16" imgW="787058" imgH="266584" progId="Equation.DSMT4">
                  <p:embed/>
                  <p:pic>
                    <p:nvPicPr>
                      <p:cNvPr id="40" name="Object 39">
                        <a:extLst>
                          <a:ext uri="{FF2B5EF4-FFF2-40B4-BE49-F238E27FC236}">
                            <a16:creationId xmlns:a16="http://schemas.microsoft.com/office/drawing/2014/main" id="{0D124573-1F5B-41BB-A8BE-4F9876C9414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30375" y="5834064"/>
                        <a:ext cx="1803400" cy="611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 name="TextBox 40">
            <a:extLst>
              <a:ext uri="{FF2B5EF4-FFF2-40B4-BE49-F238E27FC236}">
                <a16:creationId xmlns:a16="http://schemas.microsoft.com/office/drawing/2014/main" id="{916F392B-CB17-4EB2-8527-A2DBE4767BD2}"/>
              </a:ext>
            </a:extLst>
          </p:cNvPr>
          <p:cNvSpPr txBox="1"/>
          <p:nvPr/>
        </p:nvSpPr>
        <p:spPr>
          <a:xfrm>
            <a:off x="5627689" y="3651251"/>
            <a:ext cx="4378325" cy="923925"/>
          </a:xfrm>
          <a:prstGeom prst="rect">
            <a:avLst/>
          </a:prstGeom>
          <a:noFill/>
        </p:spPr>
        <p:txBody>
          <a:bodyPr>
            <a:spAutoFit/>
          </a:bodyPr>
          <a:lstStyle/>
          <a:p>
            <a:pPr eaLnBrk="1" hangingPunct="1">
              <a:defRPr/>
            </a:pPr>
            <a:r>
              <a:rPr lang="en-CA" dirty="0">
                <a:solidFill>
                  <a:srgbClr val="FF0000"/>
                </a:solidFill>
                <a:latin typeface="+mj-lt"/>
                <a:cs typeface="Arial" charset="0"/>
              </a:rPr>
              <a:t>Concluding statement: Someone smoking for 20years will have a </a:t>
            </a:r>
            <a:r>
              <a:rPr lang="en-CA" i="1" u="sng" dirty="0">
                <a:solidFill>
                  <a:srgbClr val="FF0000"/>
                </a:solidFill>
                <a:latin typeface="+mj-lt"/>
                <a:cs typeface="Arial" charset="0"/>
              </a:rPr>
              <a:t>predicted</a:t>
            </a:r>
            <a:r>
              <a:rPr lang="en-CA" dirty="0">
                <a:solidFill>
                  <a:srgbClr val="FF0000"/>
                </a:solidFill>
                <a:latin typeface="+mj-lt"/>
                <a:cs typeface="Arial" charset="0"/>
              </a:rPr>
              <a:t> lung damage of 32%.</a:t>
            </a:r>
          </a:p>
        </p:txBody>
      </p:sp>
      <p:sp>
        <p:nvSpPr>
          <p:cNvPr id="42" name="TextBox 41">
            <a:extLst>
              <a:ext uri="{FF2B5EF4-FFF2-40B4-BE49-F238E27FC236}">
                <a16:creationId xmlns:a16="http://schemas.microsoft.com/office/drawing/2014/main" id="{C768D3CD-D0BE-44AA-A040-4C3A2F8FFD38}"/>
              </a:ext>
            </a:extLst>
          </p:cNvPr>
          <p:cNvSpPr txBox="1"/>
          <p:nvPr/>
        </p:nvSpPr>
        <p:spPr>
          <a:xfrm>
            <a:off x="5576888" y="4613275"/>
            <a:ext cx="5091112" cy="923330"/>
          </a:xfrm>
          <a:prstGeom prst="rect">
            <a:avLst/>
          </a:prstGeom>
          <a:noFill/>
        </p:spPr>
        <p:txBody>
          <a:bodyPr>
            <a:spAutoFit/>
          </a:bodyPr>
          <a:lstStyle/>
          <a:p>
            <a:pPr eaLnBrk="1" hangingPunct="1">
              <a:defRPr/>
            </a:pPr>
            <a:r>
              <a:rPr lang="en-CA" dirty="0">
                <a:solidFill>
                  <a:srgbClr val="FF0000"/>
                </a:solidFill>
                <a:latin typeface="+mj-lt"/>
                <a:cs typeface="Arial" charset="0"/>
              </a:rPr>
              <a:t>The slope of 1.846 means that for each additional year of smoking, the percentage of predicted lung damage increases by 1.846%</a:t>
            </a:r>
            <a:endParaRPr lang="en-CA" i="1" dirty="0">
              <a:solidFill>
                <a:srgbClr val="FF0000"/>
              </a:solidFill>
              <a:latin typeface="+mj-lt"/>
              <a:cs typeface="Arial" charset="0"/>
            </a:endParaRPr>
          </a:p>
        </p:txBody>
      </p:sp>
      <p:sp>
        <p:nvSpPr>
          <p:cNvPr id="43" name="TextBox 42">
            <a:extLst>
              <a:ext uri="{FF2B5EF4-FFF2-40B4-BE49-F238E27FC236}">
                <a16:creationId xmlns:a16="http://schemas.microsoft.com/office/drawing/2014/main" id="{BA9F32E2-AC49-4287-9644-C1CD9A087A6A}"/>
              </a:ext>
            </a:extLst>
          </p:cNvPr>
          <p:cNvSpPr txBox="1"/>
          <p:nvPr/>
        </p:nvSpPr>
        <p:spPr>
          <a:xfrm>
            <a:off x="5389564" y="5908676"/>
            <a:ext cx="4776787" cy="923925"/>
          </a:xfrm>
          <a:prstGeom prst="rect">
            <a:avLst/>
          </a:prstGeom>
          <a:noFill/>
        </p:spPr>
        <p:txBody>
          <a:bodyPr>
            <a:spAutoFit/>
          </a:bodyPr>
          <a:lstStyle/>
          <a:p>
            <a:pPr eaLnBrk="1" hangingPunct="1">
              <a:defRPr/>
            </a:pPr>
            <a:r>
              <a:rPr lang="en-CA" dirty="0">
                <a:solidFill>
                  <a:srgbClr val="FF0000"/>
                </a:solidFill>
                <a:latin typeface="+mj-lt"/>
                <a:cs typeface="Arial" charset="0"/>
              </a:rPr>
              <a:t>Note: This is the predicted lung damage percentage, NOT the actual lung damage percentage!!!</a:t>
            </a:r>
            <a:endParaRPr lang="en-CA" i="1" dirty="0">
              <a:solidFill>
                <a:srgbClr val="FF0000"/>
              </a:solidFill>
              <a:latin typeface="+mj-lt"/>
              <a:cs typeface="Arial" charset="0"/>
            </a:endParaRPr>
          </a:p>
        </p:txBody>
      </p:sp>
      <p:sp>
        <p:nvSpPr>
          <p:cNvPr id="44" name="TextBox 43">
            <a:extLst>
              <a:ext uri="{FF2B5EF4-FFF2-40B4-BE49-F238E27FC236}">
                <a16:creationId xmlns:a16="http://schemas.microsoft.com/office/drawing/2014/main" id="{D4462F14-C8AF-4F6F-A534-30B1B04EC66A}"/>
              </a:ext>
            </a:extLst>
          </p:cNvPr>
          <p:cNvSpPr txBox="1"/>
          <p:nvPr/>
        </p:nvSpPr>
        <p:spPr>
          <a:xfrm>
            <a:off x="1625601" y="117476"/>
            <a:ext cx="8582025" cy="646113"/>
          </a:xfrm>
          <a:prstGeom prst="rect">
            <a:avLst/>
          </a:prstGeom>
          <a:noFill/>
        </p:spPr>
        <p:txBody>
          <a:bodyPr>
            <a:spAutoFit/>
          </a:bodyPr>
          <a:lstStyle/>
          <a:p>
            <a:pPr eaLnBrk="1" hangingPunct="1">
              <a:defRPr/>
            </a:pPr>
            <a:r>
              <a:rPr lang="en-CA" dirty="0">
                <a:solidFill>
                  <a:srgbClr val="FF0000"/>
                </a:solidFill>
                <a:latin typeface="+mj-lt"/>
                <a:cs typeface="Arial" charset="0"/>
              </a:rPr>
              <a:t>The first step is to indicate what your variables are!!! It is important to be exact and precise when describing your variables!</a:t>
            </a:r>
          </a:p>
        </p:txBody>
      </p:sp>
      <p:sp>
        <p:nvSpPr>
          <p:cNvPr id="45" name="TextBox 44">
            <a:extLst>
              <a:ext uri="{FF2B5EF4-FFF2-40B4-BE49-F238E27FC236}">
                <a16:creationId xmlns:a16="http://schemas.microsoft.com/office/drawing/2014/main" id="{0BA1805F-2F41-4BBC-8732-F6AEC4CB2E79}"/>
              </a:ext>
            </a:extLst>
          </p:cNvPr>
          <p:cNvSpPr txBox="1"/>
          <p:nvPr/>
        </p:nvSpPr>
        <p:spPr>
          <a:xfrm>
            <a:off x="1730375" y="879475"/>
            <a:ext cx="3835400" cy="369888"/>
          </a:xfrm>
          <a:prstGeom prst="rect">
            <a:avLst/>
          </a:prstGeom>
          <a:noFill/>
        </p:spPr>
        <p:txBody>
          <a:bodyPr>
            <a:spAutoFit/>
          </a:bodyPr>
          <a:lstStyle/>
          <a:p>
            <a:pPr eaLnBrk="1" hangingPunct="1">
              <a:defRPr/>
            </a:pPr>
            <a:r>
              <a:rPr lang="en-CA" dirty="0">
                <a:latin typeface="+mj-lt"/>
                <a:cs typeface="Arial" charset="0"/>
              </a:rPr>
              <a:t>“x”: Number of years smoking</a:t>
            </a:r>
          </a:p>
        </p:txBody>
      </p:sp>
      <p:grpSp>
        <p:nvGrpSpPr>
          <p:cNvPr id="23552" name="Group 23551">
            <a:extLst>
              <a:ext uri="{FF2B5EF4-FFF2-40B4-BE49-F238E27FC236}">
                <a16:creationId xmlns:a16="http://schemas.microsoft.com/office/drawing/2014/main" id="{FBA30537-9AD6-4BE2-B930-95E09D3A8673}"/>
              </a:ext>
            </a:extLst>
          </p:cNvPr>
          <p:cNvGrpSpPr>
            <a:grpSpLocks/>
          </p:cNvGrpSpPr>
          <p:nvPr/>
        </p:nvGrpSpPr>
        <p:grpSpPr bwMode="auto">
          <a:xfrm>
            <a:off x="1731963" y="1352551"/>
            <a:ext cx="5181600" cy="454025"/>
            <a:chOff x="207542" y="1352073"/>
            <a:chExt cx="5181876" cy="455050"/>
          </a:xfrm>
        </p:grpSpPr>
        <p:sp>
          <p:nvSpPr>
            <p:cNvPr id="46" name="TextBox 45">
              <a:extLst>
                <a:ext uri="{FF2B5EF4-FFF2-40B4-BE49-F238E27FC236}">
                  <a16:creationId xmlns:a16="http://schemas.microsoft.com/office/drawing/2014/main" id="{D60753AC-3AE0-4A5B-BD48-6A2606CC6951}"/>
                </a:ext>
              </a:extLst>
            </p:cNvPr>
            <p:cNvSpPr txBox="1"/>
            <p:nvPr/>
          </p:nvSpPr>
          <p:spPr>
            <a:xfrm>
              <a:off x="207542" y="1352073"/>
              <a:ext cx="5181876" cy="369131"/>
            </a:xfrm>
            <a:prstGeom prst="rect">
              <a:avLst/>
            </a:prstGeom>
            <a:noFill/>
          </p:spPr>
          <p:txBody>
            <a:bodyPr>
              <a:spAutoFit/>
            </a:bodyPr>
            <a:lstStyle/>
            <a:p>
              <a:pPr eaLnBrk="1" hangingPunct="1">
                <a:defRPr/>
              </a:pPr>
              <a:r>
                <a:rPr lang="en-CA" dirty="0">
                  <a:latin typeface="+mj-lt"/>
                  <a:cs typeface="Arial" charset="0"/>
                </a:rPr>
                <a:t>      : </a:t>
              </a:r>
              <a:r>
                <a:rPr lang="en-CA" b="1" u="sng" dirty="0">
                  <a:latin typeface="+mj-lt"/>
                  <a:cs typeface="Arial" charset="0"/>
                </a:rPr>
                <a:t>Predicted</a:t>
              </a:r>
              <a:r>
                <a:rPr lang="en-CA" dirty="0">
                  <a:latin typeface="+mj-lt"/>
                  <a:cs typeface="Arial" charset="0"/>
                </a:rPr>
                <a:t> Percentage of Lung Damage</a:t>
              </a:r>
            </a:p>
          </p:txBody>
        </p:sp>
        <p:graphicFrame>
          <p:nvGraphicFramePr>
            <p:cNvPr id="22547" name="Object 3">
              <a:extLst>
                <a:ext uri="{FF2B5EF4-FFF2-40B4-BE49-F238E27FC236}">
                  <a16:creationId xmlns:a16="http://schemas.microsoft.com/office/drawing/2014/main" id="{E10647EA-66DF-4438-A1E7-B8F3C8EBE6B3}"/>
                </a:ext>
              </a:extLst>
            </p:cNvPr>
            <p:cNvGraphicFramePr>
              <a:graphicFrameLocks noChangeAspect="1"/>
            </p:cNvGraphicFramePr>
            <p:nvPr/>
          </p:nvGraphicFramePr>
          <p:xfrm>
            <a:off x="361950" y="1356850"/>
            <a:ext cx="247650" cy="450273"/>
          </p:xfrm>
          <a:graphic>
            <a:graphicData uri="http://schemas.openxmlformats.org/presentationml/2006/ole">
              <mc:AlternateContent xmlns:mc="http://schemas.openxmlformats.org/markup-compatibility/2006">
                <mc:Choice xmlns:v="urn:schemas-microsoft-com:vml" Requires="v">
                  <p:oleObj name="Equation" r:id="rId18" imgW="139639" imgH="253890" progId="Equation.DSMT4">
                    <p:embed/>
                  </p:oleObj>
                </mc:Choice>
                <mc:Fallback>
                  <p:oleObj name="Equation" r:id="rId18" imgW="139639" imgH="253890" progId="Equation.DSMT4">
                    <p:embed/>
                    <p:pic>
                      <p:nvPicPr>
                        <p:cNvPr id="22547" name="Object 3">
                          <a:extLst>
                            <a:ext uri="{FF2B5EF4-FFF2-40B4-BE49-F238E27FC236}">
                              <a16:creationId xmlns:a16="http://schemas.microsoft.com/office/drawing/2014/main" id="{E10647EA-66DF-4438-A1E7-B8F3C8EBE6B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1950" y="1356850"/>
                          <a:ext cx="247650" cy="450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49" name="TextBox 48">
            <a:extLst>
              <a:ext uri="{FF2B5EF4-FFF2-40B4-BE49-F238E27FC236}">
                <a16:creationId xmlns:a16="http://schemas.microsoft.com/office/drawing/2014/main" id="{A431D02E-A465-44E1-9384-20AAA526F4FC}"/>
              </a:ext>
            </a:extLst>
          </p:cNvPr>
          <p:cNvSpPr txBox="1"/>
          <p:nvPr/>
        </p:nvSpPr>
        <p:spPr>
          <a:xfrm>
            <a:off x="6858000" y="809626"/>
            <a:ext cx="2916238" cy="646113"/>
          </a:xfrm>
          <a:prstGeom prst="rect">
            <a:avLst/>
          </a:prstGeom>
          <a:noFill/>
        </p:spPr>
        <p:txBody>
          <a:bodyPr>
            <a:spAutoFit/>
          </a:bodyPr>
          <a:lstStyle/>
          <a:p>
            <a:pPr eaLnBrk="1" hangingPunct="1">
              <a:defRPr/>
            </a:pPr>
            <a:r>
              <a:rPr lang="en-CA" dirty="0">
                <a:solidFill>
                  <a:srgbClr val="FF0000"/>
                </a:solidFill>
                <a:latin typeface="+mj-lt"/>
                <a:cs typeface="Arial" charset="0"/>
              </a:rPr>
              <a:t>Make sure you explicitly say “predicted”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animEffect transition="in" filter="blinds(horizontal)">
                                      <p:cBhvr>
                                        <p:cTn id="7" dur="500"/>
                                        <p:tgtEl>
                                          <p:spTgt spid="4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3552"/>
                                        </p:tgtEl>
                                        <p:attrNameLst>
                                          <p:attrName>style.visibility</p:attrName>
                                        </p:attrNameLst>
                                      </p:cBhvr>
                                      <p:to>
                                        <p:strVal val="visible"/>
                                      </p:to>
                                    </p:set>
                                    <p:animEffect transition="in" filter="fade">
                                      <p:cBhvr>
                                        <p:cTn id="12" dur="500"/>
                                        <p:tgtEl>
                                          <p:spTgt spid="235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9">
                                            <p:txEl>
                                              <p:pRg st="0" end="0"/>
                                            </p:txEl>
                                          </p:spTgt>
                                        </p:tgtEl>
                                        <p:attrNameLst>
                                          <p:attrName>style.visibility</p:attrName>
                                        </p:attrNameLst>
                                      </p:cBhvr>
                                      <p:to>
                                        <p:strVal val="visible"/>
                                      </p:to>
                                    </p:set>
                                    <p:animEffect transition="in" filter="blinds(horizontal)">
                                      <p:cBhvr>
                                        <p:cTn id="17" dur="500"/>
                                        <p:tgtEl>
                                          <p:spTgt spid="4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linds(horizontal)">
                                      <p:cBhvr>
                                        <p:cTn id="22" dur="500"/>
                                        <p:tgtEl>
                                          <p:spTgt spid="3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blinds(horizontal)">
                                      <p:cBhvr>
                                        <p:cTn id="32" dur="500"/>
                                        <p:tgtEl>
                                          <p:spTgt spid="3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blinds(horizontal)">
                                      <p:cBhvr>
                                        <p:cTn id="37" dur="500"/>
                                        <p:tgtEl>
                                          <p:spTgt spid="3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blinds(horizontal)">
                                      <p:cBhvr>
                                        <p:cTn id="42" dur="500"/>
                                        <p:tgtEl>
                                          <p:spTgt spid="3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37">
                                            <p:txEl>
                                              <p:pRg st="0" end="0"/>
                                            </p:txEl>
                                          </p:spTgt>
                                        </p:tgtEl>
                                        <p:attrNameLst>
                                          <p:attrName>style.visibility</p:attrName>
                                        </p:attrNameLst>
                                      </p:cBhvr>
                                      <p:to>
                                        <p:strVal val="visible"/>
                                      </p:to>
                                    </p:set>
                                    <p:animEffect transition="in" filter="blinds(horizontal)">
                                      <p:cBhvr>
                                        <p:cTn id="47" dur="500"/>
                                        <p:tgtEl>
                                          <p:spTgt spid="37">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blinds(horizontal)">
                                      <p:cBhvr>
                                        <p:cTn id="52" dur="500"/>
                                        <p:tgtEl>
                                          <p:spTgt spid="3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blinds(horizontal)">
                                      <p:cBhvr>
                                        <p:cTn id="57" dur="500"/>
                                        <p:tgtEl>
                                          <p:spTgt spid="3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blinds(horizontal)">
                                      <p:cBhvr>
                                        <p:cTn id="62" dur="500"/>
                                        <p:tgtEl>
                                          <p:spTgt spid="4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41">
                                            <p:txEl>
                                              <p:pRg st="0" end="0"/>
                                            </p:txEl>
                                          </p:spTgt>
                                        </p:tgtEl>
                                        <p:attrNameLst>
                                          <p:attrName>style.visibility</p:attrName>
                                        </p:attrNameLst>
                                      </p:cBhvr>
                                      <p:to>
                                        <p:strVal val="visible"/>
                                      </p:to>
                                    </p:set>
                                    <p:animEffect transition="in" filter="blinds(horizontal)">
                                      <p:cBhvr>
                                        <p:cTn id="67" dur="500"/>
                                        <p:tgtEl>
                                          <p:spTgt spid="41">
                                            <p:txEl>
                                              <p:pRg st="0" end="0"/>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42">
                                            <p:txEl>
                                              <p:pRg st="0" end="0"/>
                                            </p:txEl>
                                          </p:spTgt>
                                        </p:tgtEl>
                                        <p:attrNameLst>
                                          <p:attrName>style.visibility</p:attrName>
                                        </p:attrNameLst>
                                      </p:cBhvr>
                                      <p:to>
                                        <p:strVal val="visible"/>
                                      </p:to>
                                    </p:set>
                                    <p:animEffect transition="in" filter="blinds(horizontal)">
                                      <p:cBhvr>
                                        <p:cTn id="72" dur="500"/>
                                        <p:tgtEl>
                                          <p:spTgt spid="42">
                                            <p:txEl>
                                              <p:pRg st="0" end="0"/>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nodeType="clickEffect">
                                  <p:stCondLst>
                                    <p:cond delay="0"/>
                                  </p:stCondLst>
                                  <p:childTnLst>
                                    <p:set>
                                      <p:cBhvr>
                                        <p:cTn id="76" dur="1" fill="hold">
                                          <p:stCondLst>
                                            <p:cond delay="0"/>
                                          </p:stCondLst>
                                        </p:cTn>
                                        <p:tgtEl>
                                          <p:spTgt spid="43">
                                            <p:txEl>
                                              <p:pRg st="0" end="0"/>
                                            </p:txEl>
                                          </p:spTgt>
                                        </p:tgtEl>
                                        <p:attrNameLst>
                                          <p:attrName>style.visibility</p:attrName>
                                        </p:attrNameLst>
                                      </p:cBhvr>
                                      <p:to>
                                        <p:strVal val="visible"/>
                                      </p:to>
                                    </p:set>
                                    <p:animEffect transition="in" filter="blinds(horizontal)">
                                      <p:cBhvr>
                                        <p:cTn id="77"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6596FCD-75FA-440C-A4DD-5918CA20CC36}"/>
              </a:ext>
            </a:extLst>
          </p:cNvPr>
          <p:cNvSpPr txBox="1">
            <a:spLocks/>
          </p:cNvSpPr>
          <p:nvPr/>
        </p:nvSpPr>
        <p:spPr>
          <a:xfrm>
            <a:off x="571042" y="118680"/>
            <a:ext cx="7610475" cy="519112"/>
          </a:xfrm>
          <a:prstGeom prst="rect">
            <a:avLst/>
          </a:prstGeom>
        </p:spPr>
        <p:txBody>
          <a:bodyPr anchor="b">
            <a:normAutofit/>
          </a:bodyPr>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eaLnBrk="1" hangingPunct="1">
              <a:defRPr/>
            </a:pPr>
            <a:r>
              <a:rPr lang="en-CA" sz="2500" dirty="0"/>
              <a:t>Coefficient of Determination</a:t>
            </a:r>
            <a:endParaRPr lang="en-CA" sz="2500" baseline="30000" dirty="0"/>
          </a:p>
        </p:txBody>
      </p:sp>
      <p:sp>
        <p:nvSpPr>
          <p:cNvPr id="6" name="Content Placeholder 2">
            <a:extLst>
              <a:ext uri="{FF2B5EF4-FFF2-40B4-BE49-F238E27FC236}">
                <a16:creationId xmlns:a16="http://schemas.microsoft.com/office/drawing/2014/main" id="{F1959436-50BF-42DB-B5CD-3781A0276D01}"/>
              </a:ext>
            </a:extLst>
          </p:cNvPr>
          <p:cNvSpPr txBox="1">
            <a:spLocks/>
          </p:cNvSpPr>
          <p:nvPr/>
        </p:nvSpPr>
        <p:spPr bwMode="auto">
          <a:xfrm>
            <a:off x="407622" y="667575"/>
            <a:ext cx="10741447"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r>
              <a:rPr lang="en-US" altLang="en-US" sz="2200" b="1" i="1" dirty="0"/>
              <a:t>r</a:t>
            </a:r>
            <a:r>
              <a:rPr lang="en-US" altLang="en-US" sz="2200" b="1" i="1" baseline="30000" dirty="0"/>
              <a:t>2</a:t>
            </a:r>
            <a:r>
              <a:rPr lang="en-CA" altLang="en-US" sz="2200" dirty="0"/>
              <a:t>  is used to determine how well the LSRL does at predicting values of the response variable ‘y’</a:t>
            </a:r>
            <a:endParaRPr lang="en-US" altLang="en-US" sz="2200" dirty="0"/>
          </a:p>
        </p:txBody>
      </p:sp>
      <p:graphicFrame>
        <p:nvGraphicFramePr>
          <p:cNvPr id="24580" name="Object 4">
            <a:extLst>
              <a:ext uri="{FF2B5EF4-FFF2-40B4-BE49-F238E27FC236}">
                <a16:creationId xmlns:a16="http://schemas.microsoft.com/office/drawing/2014/main" id="{31BDE342-93F1-4197-828F-39AF7E2703C3}"/>
              </a:ext>
            </a:extLst>
          </p:cNvPr>
          <p:cNvGraphicFramePr>
            <a:graphicFrameLocks noChangeAspect="1"/>
          </p:cNvGraphicFramePr>
          <p:nvPr>
            <p:extLst>
              <p:ext uri="{D42A27DB-BD31-4B8C-83A1-F6EECF244321}">
                <p14:modId xmlns:p14="http://schemas.microsoft.com/office/powerpoint/2010/main" val="996697017"/>
              </p:ext>
            </p:extLst>
          </p:nvPr>
        </p:nvGraphicFramePr>
        <p:xfrm>
          <a:off x="5659611" y="0"/>
          <a:ext cx="523875" cy="604838"/>
        </p:xfrm>
        <a:graphic>
          <a:graphicData uri="http://schemas.openxmlformats.org/presentationml/2006/ole">
            <mc:AlternateContent xmlns:mc="http://schemas.openxmlformats.org/markup-compatibility/2006">
              <mc:Choice xmlns:v="urn:schemas-microsoft-com:vml" Requires="v">
                <p:oleObj name="Equation" r:id="rId4" imgW="164957" imgH="190335" progId="Equation.DSMT4">
                  <p:embed/>
                </p:oleObj>
              </mc:Choice>
              <mc:Fallback>
                <p:oleObj name="Equation" r:id="rId4" imgW="164957" imgH="190335" progId="Equation.DSMT4">
                  <p:embed/>
                  <p:pic>
                    <p:nvPicPr>
                      <p:cNvPr id="24580" name="Object 4">
                        <a:extLst>
                          <a:ext uri="{FF2B5EF4-FFF2-40B4-BE49-F238E27FC236}">
                            <a16:creationId xmlns:a16="http://schemas.microsoft.com/office/drawing/2014/main" id="{31BDE342-93F1-4197-828F-39AF7E2703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9611" y="0"/>
                        <a:ext cx="523875"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4581" name="Picture 5">
            <a:extLst>
              <a:ext uri="{FF2B5EF4-FFF2-40B4-BE49-F238E27FC236}">
                <a16:creationId xmlns:a16="http://schemas.microsoft.com/office/drawing/2014/main" id="{877BAB97-5A7E-4913-A268-87DFBAC8B2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6941" y="2371248"/>
            <a:ext cx="5154669" cy="425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899DA9A0-30BA-4FF9-976B-A09E622B49B4}"/>
              </a:ext>
            </a:extLst>
          </p:cNvPr>
          <p:cNvCxnSpPr/>
          <p:nvPr/>
        </p:nvCxnSpPr>
        <p:spPr>
          <a:xfrm>
            <a:off x="6986437" y="4018230"/>
            <a:ext cx="3698875"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24583" name="Object 4">
            <a:extLst>
              <a:ext uri="{FF2B5EF4-FFF2-40B4-BE49-F238E27FC236}">
                <a16:creationId xmlns:a16="http://schemas.microsoft.com/office/drawing/2014/main" id="{B9B42C78-2BC2-429D-8DC6-E57ED41364A1}"/>
              </a:ext>
            </a:extLst>
          </p:cNvPr>
          <p:cNvGraphicFramePr>
            <a:graphicFrameLocks noChangeAspect="1"/>
          </p:cNvGraphicFramePr>
          <p:nvPr>
            <p:extLst>
              <p:ext uri="{D42A27DB-BD31-4B8C-83A1-F6EECF244321}">
                <p14:modId xmlns:p14="http://schemas.microsoft.com/office/powerpoint/2010/main" val="2789686005"/>
              </p:ext>
            </p:extLst>
          </p:nvPr>
        </p:nvGraphicFramePr>
        <p:xfrm>
          <a:off x="10758240" y="3789860"/>
          <a:ext cx="1128960" cy="505320"/>
        </p:xfrm>
        <a:graphic>
          <a:graphicData uri="http://schemas.openxmlformats.org/presentationml/2006/ole">
            <mc:AlternateContent xmlns:mc="http://schemas.openxmlformats.org/markup-compatibility/2006">
              <mc:Choice xmlns:v="urn:schemas-microsoft-com:vml" Requires="v">
                <p:oleObj name="Equation" r:id="rId7" imgW="444307" imgH="203112" progId="Equation.DSMT4">
                  <p:embed/>
                </p:oleObj>
              </mc:Choice>
              <mc:Fallback>
                <p:oleObj name="Equation" r:id="rId7" imgW="444307" imgH="203112" progId="Equation.DSMT4">
                  <p:embed/>
                  <p:pic>
                    <p:nvPicPr>
                      <p:cNvPr id="24583" name="Object 4">
                        <a:extLst>
                          <a:ext uri="{FF2B5EF4-FFF2-40B4-BE49-F238E27FC236}">
                            <a16:creationId xmlns:a16="http://schemas.microsoft.com/office/drawing/2014/main" id="{B9B42C78-2BC2-429D-8DC6-E57ED41364A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58240" y="3789860"/>
                        <a:ext cx="1128960" cy="505320"/>
                      </a:xfrm>
                      <a:prstGeom prst="rect">
                        <a:avLst/>
                      </a:prstGeom>
                      <a:noFill/>
                      <a:ln>
                        <a:noFill/>
                      </a:ln>
                    </p:spPr>
                  </p:pic>
                </p:oleObj>
              </mc:Fallback>
            </mc:AlternateContent>
          </a:graphicData>
        </a:graphic>
      </p:graphicFrame>
      <p:cxnSp>
        <p:nvCxnSpPr>
          <p:cNvPr id="12" name="Straight Connector 11">
            <a:extLst>
              <a:ext uri="{FF2B5EF4-FFF2-40B4-BE49-F238E27FC236}">
                <a16:creationId xmlns:a16="http://schemas.microsoft.com/office/drawing/2014/main" id="{FBF7270C-07F2-4A63-92F6-7C1C9E581780}"/>
              </a:ext>
            </a:extLst>
          </p:cNvPr>
          <p:cNvCxnSpPr/>
          <p:nvPr/>
        </p:nvCxnSpPr>
        <p:spPr>
          <a:xfrm flipV="1">
            <a:off x="6925289" y="2953400"/>
            <a:ext cx="3160713" cy="199707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4585" name="Object 5">
            <a:extLst>
              <a:ext uri="{FF2B5EF4-FFF2-40B4-BE49-F238E27FC236}">
                <a16:creationId xmlns:a16="http://schemas.microsoft.com/office/drawing/2014/main" id="{D523360B-60F1-436C-B839-3201018559C3}"/>
              </a:ext>
            </a:extLst>
          </p:cNvPr>
          <p:cNvGraphicFramePr>
            <a:graphicFrameLocks noChangeAspect="1"/>
          </p:cNvGraphicFramePr>
          <p:nvPr>
            <p:extLst>
              <p:ext uri="{D42A27DB-BD31-4B8C-83A1-F6EECF244321}">
                <p14:modId xmlns:p14="http://schemas.microsoft.com/office/powerpoint/2010/main" val="6485837"/>
              </p:ext>
            </p:extLst>
          </p:nvPr>
        </p:nvGraphicFramePr>
        <p:xfrm>
          <a:off x="10165109" y="2669620"/>
          <a:ext cx="642937" cy="285750"/>
        </p:xfrm>
        <a:graphic>
          <a:graphicData uri="http://schemas.openxmlformats.org/presentationml/2006/ole">
            <mc:AlternateContent xmlns:mc="http://schemas.openxmlformats.org/markup-compatibility/2006">
              <mc:Choice xmlns:v="urn:schemas-microsoft-com:vml" Requires="v">
                <p:oleObj name="Equation" r:id="rId9" imgW="393359" imgH="177646" progId="Equation.DSMT4">
                  <p:embed/>
                </p:oleObj>
              </mc:Choice>
              <mc:Fallback>
                <p:oleObj name="Equation" r:id="rId9" imgW="393359" imgH="177646" progId="Equation.DSMT4">
                  <p:embed/>
                  <p:pic>
                    <p:nvPicPr>
                      <p:cNvPr id="24585" name="Object 5">
                        <a:extLst>
                          <a:ext uri="{FF2B5EF4-FFF2-40B4-BE49-F238E27FC236}">
                            <a16:creationId xmlns:a16="http://schemas.microsoft.com/office/drawing/2014/main" id="{D523360B-60F1-436C-B839-3201018559C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65109" y="2669620"/>
                        <a:ext cx="642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Content Placeholder 2">
            <a:extLst>
              <a:ext uri="{FF2B5EF4-FFF2-40B4-BE49-F238E27FC236}">
                <a16:creationId xmlns:a16="http://schemas.microsoft.com/office/drawing/2014/main" id="{B05C538D-E813-41E7-8C3A-07531F73A019}"/>
              </a:ext>
            </a:extLst>
          </p:cNvPr>
          <p:cNvSpPr txBox="1">
            <a:spLocks/>
          </p:cNvSpPr>
          <p:nvPr/>
        </p:nvSpPr>
        <p:spPr bwMode="auto">
          <a:xfrm>
            <a:off x="387619" y="1439385"/>
            <a:ext cx="10838569"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r>
              <a:rPr lang="en-CA" altLang="en-US" sz="2200" dirty="0"/>
              <a:t>In general, the LSRL is compared against an “average line” of the points (which one is a better predictor?)</a:t>
            </a:r>
            <a:endParaRPr lang="en-US" altLang="en-US" sz="2200" dirty="0"/>
          </a:p>
        </p:txBody>
      </p:sp>
      <p:sp>
        <p:nvSpPr>
          <p:cNvPr id="18" name="Content Placeholder 2">
            <a:extLst>
              <a:ext uri="{FF2B5EF4-FFF2-40B4-BE49-F238E27FC236}">
                <a16:creationId xmlns:a16="http://schemas.microsoft.com/office/drawing/2014/main" id="{ACC4D44A-F8DA-41BD-8434-2283FE99F4A4}"/>
              </a:ext>
            </a:extLst>
          </p:cNvPr>
          <p:cNvSpPr txBox="1">
            <a:spLocks noChangeArrowheads="1"/>
          </p:cNvSpPr>
          <p:nvPr/>
        </p:nvSpPr>
        <p:spPr bwMode="auto">
          <a:xfrm>
            <a:off x="356252" y="2218848"/>
            <a:ext cx="5185232" cy="86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600"/>
              </a:spcBef>
              <a:buClr>
                <a:schemeClr val="accent1"/>
              </a:buClr>
              <a:buSzPct val="70000"/>
              <a:buFont typeface="Wingdings" panose="05000000000000000000" pitchFamily="2" charset="2"/>
              <a:buChar char=""/>
            </a:pPr>
            <a:r>
              <a:rPr lang="en-US" altLang="en-US" sz="2200" dirty="0">
                <a:latin typeface="Times New Roman" panose="02020603050405020304" pitchFamily="18" charset="0"/>
                <a:cs typeface="Times New Roman" panose="02020603050405020304" pitchFamily="18" charset="0"/>
              </a:rPr>
              <a:t>If  </a:t>
            </a:r>
            <a:r>
              <a:rPr lang="en-US" altLang="en-US" sz="2200" b="1" i="1" dirty="0">
                <a:latin typeface="Times New Roman" panose="02020603050405020304" pitchFamily="18" charset="0"/>
                <a:cs typeface="Times New Roman" panose="02020603050405020304" pitchFamily="18" charset="0"/>
              </a:rPr>
              <a:t>r</a:t>
            </a:r>
            <a:r>
              <a:rPr lang="en-US" altLang="en-US" sz="2200" b="1" i="1" baseline="30000" dirty="0">
                <a:latin typeface="Times New Roman" panose="02020603050405020304" pitchFamily="18" charset="0"/>
                <a:cs typeface="Times New Roman" panose="02020603050405020304" pitchFamily="18" charset="0"/>
              </a:rPr>
              <a:t>2</a:t>
            </a:r>
            <a:r>
              <a:rPr lang="en-US" altLang="en-US" sz="2200" dirty="0">
                <a:latin typeface="Times New Roman" panose="02020603050405020304" pitchFamily="18" charset="0"/>
                <a:cs typeface="Times New Roman" panose="02020603050405020304" pitchFamily="18" charset="0"/>
              </a:rPr>
              <a:t>  is close to 1, then the LSRL is a better model for using ‘x” to predict “y” </a:t>
            </a:r>
            <a:endParaRPr lang="en-CA" altLang="en-US" sz="22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5631EDB4-032A-4951-9847-FD15FAC2B7D7}"/>
              </a:ext>
            </a:extLst>
          </p:cNvPr>
          <p:cNvSpPr txBox="1">
            <a:spLocks noChangeArrowheads="1"/>
          </p:cNvSpPr>
          <p:nvPr/>
        </p:nvSpPr>
        <p:spPr bwMode="auto">
          <a:xfrm>
            <a:off x="176328" y="4901187"/>
            <a:ext cx="6070236" cy="14773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CA" altLang="en-US" sz="2100" i="1" dirty="0">
                <a:solidFill>
                  <a:srgbClr val="FF0000"/>
                </a:solidFill>
                <a:latin typeface="Times New Roman" panose="02020603050405020304" pitchFamily="18" charset="0"/>
                <a:cs typeface="Times New Roman" panose="02020603050405020304" pitchFamily="18" charset="0"/>
              </a:rPr>
              <a:t>REMEMBER THIS: </a:t>
            </a:r>
            <a:br>
              <a:rPr lang="en-CA" altLang="en-US" sz="2100" i="1" dirty="0">
                <a:solidFill>
                  <a:srgbClr val="FF0000"/>
                </a:solidFill>
                <a:latin typeface="Times New Roman" panose="02020603050405020304" pitchFamily="18" charset="0"/>
                <a:cs typeface="Times New Roman" panose="02020603050405020304" pitchFamily="18" charset="0"/>
              </a:rPr>
            </a:br>
            <a:r>
              <a:rPr lang="en-CA" altLang="en-US" sz="2300" i="1" dirty="0">
                <a:solidFill>
                  <a:srgbClr val="FF0000"/>
                </a:solidFill>
                <a:latin typeface="Times New Roman" panose="02020603050405020304" pitchFamily="18" charset="0"/>
                <a:cs typeface="Times New Roman" panose="02020603050405020304" pitchFamily="18" charset="0"/>
              </a:rPr>
              <a:t>r</a:t>
            </a:r>
            <a:r>
              <a:rPr lang="en-CA" altLang="en-US" sz="2300" baseline="30000" dirty="0">
                <a:solidFill>
                  <a:srgbClr val="FF0000"/>
                </a:solidFill>
                <a:latin typeface="Times New Roman" panose="02020603050405020304" pitchFamily="18" charset="0"/>
                <a:cs typeface="Times New Roman" panose="02020603050405020304" pitchFamily="18" charset="0"/>
              </a:rPr>
              <a:t>2</a:t>
            </a:r>
            <a:r>
              <a:rPr lang="en-CA" altLang="en-US" sz="2300" dirty="0">
                <a:solidFill>
                  <a:srgbClr val="FF0000"/>
                </a:solidFill>
                <a:latin typeface="Times New Roman" panose="02020603050405020304" pitchFamily="18" charset="0"/>
                <a:cs typeface="Times New Roman" panose="02020603050405020304" pitchFamily="18" charset="0"/>
              </a:rPr>
              <a:t> will indicate the percentage of the variation in the response variable “Y” that can be explained by the LSRL with  “X”</a:t>
            </a:r>
          </a:p>
        </p:txBody>
      </p:sp>
      <p:sp>
        <p:nvSpPr>
          <p:cNvPr id="21" name="Oval 20">
            <a:extLst>
              <a:ext uri="{FF2B5EF4-FFF2-40B4-BE49-F238E27FC236}">
                <a16:creationId xmlns:a16="http://schemas.microsoft.com/office/drawing/2014/main" id="{619CAC12-4A32-4DF5-A737-56EA021472BC}"/>
              </a:ext>
            </a:extLst>
          </p:cNvPr>
          <p:cNvSpPr/>
          <p:nvPr/>
        </p:nvSpPr>
        <p:spPr>
          <a:xfrm>
            <a:off x="8353120" y="3964351"/>
            <a:ext cx="88900" cy="79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22" name="Object 21">
            <a:extLst>
              <a:ext uri="{FF2B5EF4-FFF2-40B4-BE49-F238E27FC236}">
                <a16:creationId xmlns:a16="http://schemas.microsoft.com/office/drawing/2014/main" id="{A4800F48-E741-45ED-8C52-0A6873BEE59C}"/>
              </a:ext>
            </a:extLst>
          </p:cNvPr>
          <p:cNvGraphicFramePr>
            <a:graphicFrameLocks noChangeAspect="1"/>
          </p:cNvGraphicFramePr>
          <p:nvPr>
            <p:extLst>
              <p:ext uri="{D42A27DB-BD31-4B8C-83A1-F6EECF244321}">
                <p14:modId xmlns:p14="http://schemas.microsoft.com/office/powerpoint/2010/main" val="3614521310"/>
              </p:ext>
            </p:extLst>
          </p:nvPr>
        </p:nvGraphicFramePr>
        <p:xfrm>
          <a:off x="8170559" y="4089764"/>
          <a:ext cx="542925" cy="433387"/>
        </p:xfrm>
        <a:graphic>
          <a:graphicData uri="http://schemas.openxmlformats.org/presentationml/2006/ole">
            <mc:AlternateContent xmlns:mc="http://schemas.openxmlformats.org/markup-compatibility/2006">
              <mc:Choice xmlns:v="urn:schemas-microsoft-com:vml" Requires="v">
                <p:oleObj name="Equation" r:id="rId11" imgW="380835" imgH="304668" progId="Equation.DSMT4">
                  <p:embed/>
                </p:oleObj>
              </mc:Choice>
              <mc:Fallback>
                <p:oleObj name="Equation" r:id="rId11" imgW="380835" imgH="304668" progId="Equation.DSMT4">
                  <p:embed/>
                  <p:pic>
                    <p:nvPicPr>
                      <p:cNvPr id="22" name="Object 21">
                        <a:extLst>
                          <a:ext uri="{FF2B5EF4-FFF2-40B4-BE49-F238E27FC236}">
                            <a16:creationId xmlns:a16="http://schemas.microsoft.com/office/drawing/2014/main" id="{A4800F48-E741-45ED-8C52-0A6873BEE59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70559" y="4089764"/>
                        <a:ext cx="54292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Picture 2">
            <a:extLst>
              <a:ext uri="{FF2B5EF4-FFF2-40B4-BE49-F238E27FC236}">
                <a16:creationId xmlns:a16="http://schemas.microsoft.com/office/drawing/2014/main" id="{2A7573B9-A227-BFC3-CE68-F9FA8DE89DF6}"/>
              </a:ext>
            </a:extLst>
          </p:cNvPr>
          <p:cNvPicPr>
            <a:picLocks noChangeAspect="1"/>
          </p:cNvPicPr>
          <p:nvPr/>
        </p:nvPicPr>
        <p:blipFill>
          <a:blip r:embed="rId13"/>
          <a:stretch>
            <a:fillRect/>
          </a:stretch>
        </p:blipFill>
        <p:spPr>
          <a:xfrm>
            <a:off x="1937539" y="3216534"/>
            <a:ext cx="2438740" cy="1495634"/>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linds(horizontal)">
                                      <p:cBhvr>
                                        <p:cTn id="7" dur="500"/>
                                        <p:tgtEl>
                                          <p:spTgt spid="1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blinds(horizontal)">
                                      <p:cBhvr>
                                        <p:cTn id="12" dur="500"/>
                                        <p:tgtEl>
                                          <p:spTgt spid="1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80">
                                          <p:stCondLst>
                                            <p:cond delay="0"/>
                                          </p:stCondLst>
                                        </p:cTn>
                                        <p:tgtEl>
                                          <p:spTgt spid="21"/>
                                        </p:tgtEl>
                                      </p:cBhvr>
                                    </p:animEffect>
                                    <p:anim calcmode="lin" valueType="num">
                                      <p:cBhvr>
                                        <p:cTn id="2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33" dur="26">
                                          <p:stCondLst>
                                            <p:cond delay="650"/>
                                          </p:stCondLst>
                                        </p:cTn>
                                        <p:tgtEl>
                                          <p:spTgt spid="21"/>
                                        </p:tgtEl>
                                      </p:cBhvr>
                                      <p:to x="100000" y="60000"/>
                                    </p:animScale>
                                    <p:animScale>
                                      <p:cBhvr>
                                        <p:cTn id="34" dur="166" decel="50000">
                                          <p:stCondLst>
                                            <p:cond delay="676"/>
                                          </p:stCondLst>
                                        </p:cTn>
                                        <p:tgtEl>
                                          <p:spTgt spid="21"/>
                                        </p:tgtEl>
                                      </p:cBhvr>
                                      <p:to x="100000" y="100000"/>
                                    </p:animScale>
                                    <p:animScale>
                                      <p:cBhvr>
                                        <p:cTn id="35" dur="26">
                                          <p:stCondLst>
                                            <p:cond delay="1312"/>
                                          </p:stCondLst>
                                        </p:cTn>
                                        <p:tgtEl>
                                          <p:spTgt spid="21"/>
                                        </p:tgtEl>
                                      </p:cBhvr>
                                      <p:to x="100000" y="80000"/>
                                    </p:animScale>
                                    <p:animScale>
                                      <p:cBhvr>
                                        <p:cTn id="36" dur="166" decel="50000">
                                          <p:stCondLst>
                                            <p:cond delay="1338"/>
                                          </p:stCondLst>
                                        </p:cTn>
                                        <p:tgtEl>
                                          <p:spTgt spid="21"/>
                                        </p:tgtEl>
                                      </p:cBhvr>
                                      <p:to x="100000" y="100000"/>
                                    </p:animScale>
                                    <p:animScale>
                                      <p:cBhvr>
                                        <p:cTn id="37" dur="26">
                                          <p:stCondLst>
                                            <p:cond delay="1642"/>
                                          </p:stCondLst>
                                        </p:cTn>
                                        <p:tgtEl>
                                          <p:spTgt spid="21"/>
                                        </p:tgtEl>
                                      </p:cBhvr>
                                      <p:to x="100000" y="90000"/>
                                    </p:animScale>
                                    <p:animScale>
                                      <p:cBhvr>
                                        <p:cTn id="38" dur="166" decel="50000">
                                          <p:stCondLst>
                                            <p:cond delay="1668"/>
                                          </p:stCondLst>
                                        </p:cTn>
                                        <p:tgtEl>
                                          <p:spTgt spid="21"/>
                                        </p:tgtEl>
                                      </p:cBhvr>
                                      <p:to x="100000" y="100000"/>
                                    </p:animScale>
                                    <p:animScale>
                                      <p:cBhvr>
                                        <p:cTn id="39" dur="26">
                                          <p:stCondLst>
                                            <p:cond delay="1808"/>
                                          </p:stCondLst>
                                        </p:cTn>
                                        <p:tgtEl>
                                          <p:spTgt spid="21"/>
                                        </p:tgtEl>
                                      </p:cBhvr>
                                      <p:to x="100000" y="95000"/>
                                    </p:animScale>
                                    <p:animScale>
                                      <p:cBhvr>
                                        <p:cTn id="40" dur="166" decel="50000">
                                          <p:stCondLst>
                                            <p:cond delay="1834"/>
                                          </p:stCondLst>
                                        </p:cTn>
                                        <p:tgtEl>
                                          <p:spTgt spid="21"/>
                                        </p:tgtEl>
                                      </p:cBhvr>
                                      <p:to x="100000" y="100000"/>
                                    </p:animScale>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973724A0-BBD5-46D8-AF90-0D5BBB9270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2901" y="1196975"/>
            <a:ext cx="4759325" cy="401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0D295CBE-33A6-464B-85F7-7B81EA975D9B}"/>
              </a:ext>
            </a:extLst>
          </p:cNvPr>
          <p:cNvCxnSpPr/>
          <p:nvPr/>
        </p:nvCxnSpPr>
        <p:spPr>
          <a:xfrm>
            <a:off x="5665788" y="2716213"/>
            <a:ext cx="454501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6" name="Object 2">
            <a:extLst>
              <a:ext uri="{FF2B5EF4-FFF2-40B4-BE49-F238E27FC236}">
                <a16:creationId xmlns:a16="http://schemas.microsoft.com/office/drawing/2014/main" id="{6E173BBD-6AF9-4E07-81B1-64A148B82C1C}"/>
              </a:ext>
            </a:extLst>
          </p:cNvPr>
          <p:cNvGraphicFramePr>
            <a:graphicFrameLocks noChangeAspect="1"/>
          </p:cNvGraphicFramePr>
          <p:nvPr/>
        </p:nvGraphicFramePr>
        <p:xfrm>
          <a:off x="9163051" y="2692401"/>
          <a:ext cx="892175" cy="409575"/>
        </p:xfrm>
        <a:graphic>
          <a:graphicData uri="http://schemas.openxmlformats.org/presentationml/2006/ole">
            <mc:AlternateContent xmlns:mc="http://schemas.openxmlformats.org/markup-compatibility/2006">
              <mc:Choice xmlns:v="urn:schemas-microsoft-com:vml" Requires="v">
                <p:oleObj name="Equation" r:id="rId5" imgW="444307" imgH="203112" progId="Equation.DSMT4">
                  <p:embed/>
                </p:oleObj>
              </mc:Choice>
              <mc:Fallback>
                <p:oleObj name="Equation" r:id="rId5" imgW="444307" imgH="203112" progId="Equation.DSMT4">
                  <p:embed/>
                  <p:pic>
                    <p:nvPicPr>
                      <p:cNvPr id="6" name="Object 2">
                        <a:extLst>
                          <a:ext uri="{FF2B5EF4-FFF2-40B4-BE49-F238E27FC236}">
                            <a16:creationId xmlns:a16="http://schemas.microsoft.com/office/drawing/2014/main" id="{6E173BBD-6AF9-4E07-81B1-64A148B82C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63051" y="2692401"/>
                        <a:ext cx="892175"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7" name="Straight Connector 6">
            <a:extLst>
              <a:ext uri="{FF2B5EF4-FFF2-40B4-BE49-F238E27FC236}">
                <a16:creationId xmlns:a16="http://schemas.microsoft.com/office/drawing/2014/main" id="{1600F21A-FC9B-45DF-997B-12B16C5B3A7A}"/>
              </a:ext>
            </a:extLst>
          </p:cNvPr>
          <p:cNvCxnSpPr/>
          <p:nvPr/>
        </p:nvCxnSpPr>
        <p:spPr>
          <a:xfrm flipV="1">
            <a:off x="5665789" y="1425575"/>
            <a:ext cx="3913187" cy="252730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8" name="Object 3">
            <a:extLst>
              <a:ext uri="{FF2B5EF4-FFF2-40B4-BE49-F238E27FC236}">
                <a16:creationId xmlns:a16="http://schemas.microsoft.com/office/drawing/2014/main" id="{70707979-71D6-4527-8FAC-306749A6BEAB}"/>
              </a:ext>
            </a:extLst>
          </p:cNvPr>
          <p:cNvGraphicFramePr>
            <a:graphicFrameLocks noChangeAspect="1"/>
          </p:cNvGraphicFramePr>
          <p:nvPr/>
        </p:nvGraphicFramePr>
        <p:xfrm>
          <a:off x="9191625" y="1122364"/>
          <a:ext cx="788988" cy="358775"/>
        </p:xfrm>
        <a:graphic>
          <a:graphicData uri="http://schemas.openxmlformats.org/presentationml/2006/ole">
            <mc:AlternateContent xmlns:mc="http://schemas.openxmlformats.org/markup-compatibility/2006">
              <mc:Choice xmlns:v="urn:schemas-microsoft-com:vml" Requires="v">
                <p:oleObj name="Equation" r:id="rId7" imgW="393359" imgH="177646" progId="Equation.DSMT4">
                  <p:embed/>
                </p:oleObj>
              </mc:Choice>
              <mc:Fallback>
                <p:oleObj name="Equation" r:id="rId7" imgW="393359" imgH="177646" progId="Equation.DSMT4">
                  <p:embed/>
                  <p:pic>
                    <p:nvPicPr>
                      <p:cNvPr id="8" name="Object 3">
                        <a:extLst>
                          <a:ext uri="{FF2B5EF4-FFF2-40B4-BE49-F238E27FC236}">
                            <a16:creationId xmlns:a16="http://schemas.microsoft.com/office/drawing/2014/main" id="{70707979-71D6-4527-8FAC-306749A6BE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91625" y="1122364"/>
                        <a:ext cx="788988"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1" name="Straight Connector 10">
            <a:extLst>
              <a:ext uri="{FF2B5EF4-FFF2-40B4-BE49-F238E27FC236}">
                <a16:creationId xmlns:a16="http://schemas.microsoft.com/office/drawing/2014/main" id="{5476D0FA-934D-41E9-B74F-4BC615BF15E2}"/>
              </a:ext>
            </a:extLst>
          </p:cNvPr>
          <p:cNvCxnSpPr/>
          <p:nvPr/>
        </p:nvCxnSpPr>
        <p:spPr>
          <a:xfrm rot="5400000">
            <a:off x="6008688" y="3503613"/>
            <a:ext cx="282575"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F0CA4F8-A748-4746-9F29-6DCB7FBFBA60}"/>
              </a:ext>
            </a:extLst>
          </p:cNvPr>
          <p:cNvCxnSpPr/>
          <p:nvPr/>
        </p:nvCxnSpPr>
        <p:spPr>
          <a:xfrm rot="5400000">
            <a:off x="6483351" y="3494088"/>
            <a:ext cx="282575"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36D788-0BCA-4E89-AC76-1DD9702670AB}"/>
              </a:ext>
            </a:extLst>
          </p:cNvPr>
          <p:cNvCxnSpPr/>
          <p:nvPr/>
        </p:nvCxnSpPr>
        <p:spPr>
          <a:xfrm rot="5400000">
            <a:off x="6958013" y="3189288"/>
            <a:ext cx="282575"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23EF110-3F5E-472D-8DD1-EF11356B8ADF}"/>
              </a:ext>
            </a:extLst>
          </p:cNvPr>
          <p:cNvCxnSpPr/>
          <p:nvPr/>
        </p:nvCxnSpPr>
        <p:spPr>
          <a:xfrm rot="5400000">
            <a:off x="7434263" y="2562226"/>
            <a:ext cx="282575"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4B08093-AC2C-43FD-A865-4CEF09CFA67F}"/>
              </a:ext>
            </a:extLst>
          </p:cNvPr>
          <p:cNvCxnSpPr/>
          <p:nvPr/>
        </p:nvCxnSpPr>
        <p:spPr>
          <a:xfrm rot="16200000" flipH="1">
            <a:off x="7854950" y="2597150"/>
            <a:ext cx="381000"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2110933-4432-46B0-9105-28AA2399FABD}"/>
              </a:ext>
            </a:extLst>
          </p:cNvPr>
          <p:cNvCxnSpPr/>
          <p:nvPr/>
        </p:nvCxnSpPr>
        <p:spPr>
          <a:xfrm rot="5400000">
            <a:off x="8376444" y="1978819"/>
            <a:ext cx="290512"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B246A03-6146-49E4-A7A2-B7F4F3619850}"/>
              </a:ext>
            </a:extLst>
          </p:cNvPr>
          <p:cNvSpPr/>
          <p:nvPr/>
        </p:nvSpPr>
        <p:spPr>
          <a:xfrm>
            <a:off x="5880101" y="3375026"/>
            <a:ext cx="269875" cy="269875"/>
          </a:xfrm>
          <a:prstGeom prst="rect">
            <a:avLst/>
          </a:prstGeom>
          <a:solidFill>
            <a:srgbClr val="0070C0">
              <a:alpha val="51000"/>
            </a:srgbClr>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0" name="Rectangle 19">
            <a:extLst>
              <a:ext uri="{FF2B5EF4-FFF2-40B4-BE49-F238E27FC236}">
                <a16:creationId xmlns:a16="http://schemas.microsoft.com/office/drawing/2014/main" id="{E3EE0664-60CD-4C6A-A4A5-CBE217F686A4}"/>
              </a:ext>
            </a:extLst>
          </p:cNvPr>
          <p:cNvSpPr/>
          <p:nvPr/>
        </p:nvSpPr>
        <p:spPr>
          <a:xfrm>
            <a:off x="6624639" y="3352800"/>
            <a:ext cx="269875" cy="268288"/>
          </a:xfrm>
          <a:prstGeom prst="rect">
            <a:avLst/>
          </a:prstGeom>
          <a:solidFill>
            <a:srgbClr val="0070C0">
              <a:alpha val="51000"/>
            </a:srgbClr>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1" name="Rectangle 20">
            <a:extLst>
              <a:ext uri="{FF2B5EF4-FFF2-40B4-BE49-F238E27FC236}">
                <a16:creationId xmlns:a16="http://schemas.microsoft.com/office/drawing/2014/main" id="{9230C52D-FC9A-4F8E-9246-94EE73846041}"/>
              </a:ext>
            </a:extLst>
          </p:cNvPr>
          <p:cNvSpPr/>
          <p:nvPr/>
        </p:nvSpPr>
        <p:spPr>
          <a:xfrm>
            <a:off x="7099301" y="3048000"/>
            <a:ext cx="269875" cy="268288"/>
          </a:xfrm>
          <a:prstGeom prst="rect">
            <a:avLst/>
          </a:prstGeom>
          <a:solidFill>
            <a:srgbClr val="0070C0">
              <a:alpha val="51000"/>
            </a:srgbClr>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2" name="Rectangle 21">
            <a:extLst>
              <a:ext uri="{FF2B5EF4-FFF2-40B4-BE49-F238E27FC236}">
                <a16:creationId xmlns:a16="http://schemas.microsoft.com/office/drawing/2014/main" id="{9444BAB0-8335-4E0D-84D7-B57FE732CEED}"/>
              </a:ext>
            </a:extLst>
          </p:cNvPr>
          <p:cNvSpPr/>
          <p:nvPr/>
        </p:nvSpPr>
        <p:spPr>
          <a:xfrm>
            <a:off x="7278689" y="2406651"/>
            <a:ext cx="288925" cy="288925"/>
          </a:xfrm>
          <a:prstGeom prst="rect">
            <a:avLst/>
          </a:prstGeom>
          <a:solidFill>
            <a:srgbClr val="0070C0">
              <a:alpha val="51000"/>
            </a:srgbClr>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3" name="Rectangle 22">
            <a:extLst>
              <a:ext uri="{FF2B5EF4-FFF2-40B4-BE49-F238E27FC236}">
                <a16:creationId xmlns:a16="http://schemas.microsoft.com/office/drawing/2014/main" id="{F8D25C92-6AD4-48A4-AF82-48B8A7EF3521}"/>
              </a:ext>
            </a:extLst>
          </p:cNvPr>
          <p:cNvSpPr/>
          <p:nvPr/>
        </p:nvSpPr>
        <p:spPr>
          <a:xfrm>
            <a:off x="8058151" y="2425700"/>
            <a:ext cx="360363" cy="357188"/>
          </a:xfrm>
          <a:prstGeom prst="rect">
            <a:avLst/>
          </a:prstGeom>
          <a:solidFill>
            <a:srgbClr val="0070C0">
              <a:alpha val="51000"/>
            </a:srgbClr>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4" name="Rectangle 23">
            <a:extLst>
              <a:ext uri="{FF2B5EF4-FFF2-40B4-BE49-F238E27FC236}">
                <a16:creationId xmlns:a16="http://schemas.microsoft.com/office/drawing/2014/main" id="{0C9F2076-BB7E-4275-9E7C-382884769F57}"/>
              </a:ext>
            </a:extLst>
          </p:cNvPr>
          <p:cNvSpPr/>
          <p:nvPr/>
        </p:nvSpPr>
        <p:spPr>
          <a:xfrm>
            <a:off x="8229600" y="1841500"/>
            <a:ext cx="273050" cy="274638"/>
          </a:xfrm>
          <a:prstGeom prst="rect">
            <a:avLst/>
          </a:prstGeom>
          <a:solidFill>
            <a:srgbClr val="0070C0">
              <a:alpha val="51000"/>
            </a:srgbClr>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aphicFrame>
        <p:nvGraphicFramePr>
          <p:cNvPr id="3" name="Object 4">
            <a:extLst>
              <a:ext uri="{FF2B5EF4-FFF2-40B4-BE49-F238E27FC236}">
                <a16:creationId xmlns:a16="http://schemas.microsoft.com/office/drawing/2014/main" id="{0D79BA31-D596-4FF7-BA55-D341D950BF98}"/>
              </a:ext>
            </a:extLst>
          </p:cNvPr>
          <p:cNvGraphicFramePr>
            <a:graphicFrameLocks noChangeAspect="1"/>
          </p:cNvGraphicFramePr>
          <p:nvPr/>
        </p:nvGraphicFramePr>
        <p:xfrm>
          <a:off x="1706564" y="277813"/>
          <a:ext cx="2403475" cy="715962"/>
        </p:xfrm>
        <a:graphic>
          <a:graphicData uri="http://schemas.openxmlformats.org/presentationml/2006/ole">
            <mc:AlternateContent xmlns:mc="http://schemas.openxmlformats.org/markup-compatibility/2006">
              <mc:Choice xmlns:v="urn:schemas-microsoft-com:vml" Requires="v">
                <p:oleObj name="Equation" r:id="rId9" imgW="1193800" imgH="355600" progId="Equation.DSMT4">
                  <p:embed/>
                </p:oleObj>
              </mc:Choice>
              <mc:Fallback>
                <p:oleObj name="Equation" r:id="rId9" imgW="1193800" imgH="355600" progId="Equation.DSMT4">
                  <p:embed/>
                  <p:pic>
                    <p:nvPicPr>
                      <p:cNvPr id="3" name="Object 4">
                        <a:extLst>
                          <a:ext uri="{FF2B5EF4-FFF2-40B4-BE49-F238E27FC236}">
                            <a16:creationId xmlns:a16="http://schemas.microsoft.com/office/drawing/2014/main" id="{0D79BA31-D596-4FF7-BA55-D341D950BF9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06564" y="277813"/>
                        <a:ext cx="2403475" cy="71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 name="Rectangle 25">
            <a:extLst>
              <a:ext uri="{FF2B5EF4-FFF2-40B4-BE49-F238E27FC236}">
                <a16:creationId xmlns:a16="http://schemas.microsoft.com/office/drawing/2014/main" id="{6CD03FE4-6F94-4DE5-B7C8-8BD6D9373E6E}"/>
              </a:ext>
            </a:extLst>
          </p:cNvPr>
          <p:cNvSpPr/>
          <p:nvPr/>
        </p:nvSpPr>
        <p:spPr>
          <a:xfrm>
            <a:off x="4298950" y="542925"/>
            <a:ext cx="268288" cy="268288"/>
          </a:xfrm>
          <a:prstGeom prst="rect">
            <a:avLst/>
          </a:prstGeom>
          <a:solidFill>
            <a:srgbClr val="0070C0">
              <a:alpha val="51000"/>
            </a:srgbClr>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7" name="Rectangle 26">
            <a:extLst>
              <a:ext uri="{FF2B5EF4-FFF2-40B4-BE49-F238E27FC236}">
                <a16:creationId xmlns:a16="http://schemas.microsoft.com/office/drawing/2014/main" id="{DB4B9BA6-A1E5-4CFD-B5A2-98B51BEACCCE}"/>
              </a:ext>
            </a:extLst>
          </p:cNvPr>
          <p:cNvSpPr/>
          <p:nvPr/>
        </p:nvSpPr>
        <p:spPr>
          <a:xfrm>
            <a:off x="4813301" y="506414"/>
            <a:ext cx="269875" cy="268287"/>
          </a:xfrm>
          <a:prstGeom prst="rect">
            <a:avLst/>
          </a:prstGeom>
          <a:solidFill>
            <a:srgbClr val="0070C0">
              <a:alpha val="51000"/>
            </a:srgbClr>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8" name="Rectangle 27">
            <a:extLst>
              <a:ext uri="{FF2B5EF4-FFF2-40B4-BE49-F238E27FC236}">
                <a16:creationId xmlns:a16="http://schemas.microsoft.com/office/drawing/2014/main" id="{44EA0587-6F90-4C51-B552-F6A38BE68495}"/>
              </a:ext>
            </a:extLst>
          </p:cNvPr>
          <p:cNvSpPr/>
          <p:nvPr/>
        </p:nvSpPr>
        <p:spPr>
          <a:xfrm>
            <a:off x="5275264" y="496889"/>
            <a:ext cx="269875" cy="269875"/>
          </a:xfrm>
          <a:prstGeom prst="rect">
            <a:avLst/>
          </a:prstGeom>
          <a:solidFill>
            <a:srgbClr val="0070C0">
              <a:alpha val="51000"/>
            </a:srgbClr>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9" name="Rectangle 28">
            <a:extLst>
              <a:ext uri="{FF2B5EF4-FFF2-40B4-BE49-F238E27FC236}">
                <a16:creationId xmlns:a16="http://schemas.microsoft.com/office/drawing/2014/main" id="{1115D9E0-41DE-42F6-851C-9E40A762B776}"/>
              </a:ext>
            </a:extLst>
          </p:cNvPr>
          <p:cNvSpPr/>
          <p:nvPr/>
        </p:nvSpPr>
        <p:spPr>
          <a:xfrm>
            <a:off x="5724525" y="488950"/>
            <a:ext cx="287338" cy="287338"/>
          </a:xfrm>
          <a:prstGeom prst="rect">
            <a:avLst/>
          </a:prstGeom>
          <a:solidFill>
            <a:srgbClr val="0070C0">
              <a:alpha val="51000"/>
            </a:srgbClr>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0" name="Rectangle 29">
            <a:extLst>
              <a:ext uri="{FF2B5EF4-FFF2-40B4-BE49-F238E27FC236}">
                <a16:creationId xmlns:a16="http://schemas.microsoft.com/office/drawing/2014/main" id="{D874F8ED-EBFB-4251-8435-253D9DEAB1E7}"/>
              </a:ext>
            </a:extLst>
          </p:cNvPr>
          <p:cNvSpPr/>
          <p:nvPr/>
        </p:nvSpPr>
        <p:spPr>
          <a:xfrm>
            <a:off x="6211888" y="493714"/>
            <a:ext cx="360362" cy="357187"/>
          </a:xfrm>
          <a:prstGeom prst="rect">
            <a:avLst/>
          </a:prstGeom>
          <a:solidFill>
            <a:srgbClr val="0070C0">
              <a:alpha val="51000"/>
            </a:srgbClr>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1" name="Rectangle 30">
            <a:extLst>
              <a:ext uri="{FF2B5EF4-FFF2-40B4-BE49-F238E27FC236}">
                <a16:creationId xmlns:a16="http://schemas.microsoft.com/office/drawing/2014/main" id="{87DFAB1A-E707-47F2-A2DD-CC5E5C01F9CB}"/>
              </a:ext>
            </a:extLst>
          </p:cNvPr>
          <p:cNvSpPr/>
          <p:nvPr/>
        </p:nvSpPr>
        <p:spPr>
          <a:xfrm>
            <a:off x="6742113" y="515938"/>
            <a:ext cx="273050" cy="273050"/>
          </a:xfrm>
          <a:prstGeom prst="rect">
            <a:avLst/>
          </a:prstGeom>
          <a:solidFill>
            <a:srgbClr val="0070C0">
              <a:alpha val="51000"/>
            </a:srgbClr>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33" name="Straight Connector 32">
            <a:extLst>
              <a:ext uri="{FF2B5EF4-FFF2-40B4-BE49-F238E27FC236}">
                <a16:creationId xmlns:a16="http://schemas.microsoft.com/office/drawing/2014/main" id="{75C3CE84-5916-4DDB-8755-25F97F5A7A0F}"/>
              </a:ext>
            </a:extLst>
          </p:cNvPr>
          <p:cNvCxnSpPr/>
          <p:nvPr/>
        </p:nvCxnSpPr>
        <p:spPr>
          <a:xfrm rot="5400000" flipH="1" flipV="1">
            <a:off x="5849145" y="3024982"/>
            <a:ext cx="61118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B20BCE6-D07D-4321-9FA9-72444F9047A5}"/>
              </a:ext>
            </a:extLst>
          </p:cNvPr>
          <p:cNvCxnSpPr/>
          <p:nvPr/>
        </p:nvCxnSpPr>
        <p:spPr>
          <a:xfrm rot="5400000" flipH="1" flipV="1">
            <a:off x="6188076" y="3165476"/>
            <a:ext cx="882650" cy="31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4F13641-7E6C-4A7B-BEB1-178CDAE20D6E}"/>
              </a:ext>
            </a:extLst>
          </p:cNvPr>
          <p:cNvCxnSpPr/>
          <p:nvPr/>
        </p:nvCxnSpPr>
        <p:spPr>
          <a:xfrm rot="5400000" flipH="1" flipV="1">
            <a:off x="6783388" y="3022601"/>
            <a:ext cx="630238" cy="15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4B03B79-8494-419C-8A7A-177AB808D1F0}"/>
              </a:ext>
            </a:extLst>
          </p:cNvPr>
          <p:cNvCxnSpPr/>
          <p:nvPr/>
        </p:nvCxnSpPr>
        <p:spPr>
          <a:xfrm rot="16200000" flipV="1">
            <a:off x="7429501" y="2562226"/>
            <a:ext cx="296863" cy="47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E0C26B4-C897-45CD-8BC4-81FA9D23CEBC}"/>
              </a:ext>
            </a:extLst>
          </p:cNvPr>
          <p:cNvCxnSpPr/>
          <p:nvPr/>
        </p:nvCxnSpPr>
        <p:spPr>
          <a:xfrm rot="16200000" flipV="1">
            <a:off x="8008939" y="2741614"/>
            <a:ext cx="65087" cy="793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242FD1D-73A2-4DC0-BDA8-73C0F3071AA2}"/>
              </a:ext>
            </a:extLst>
          </p:cNvPr>
          <p:cNvCxnSpPr/>
          <p:nvPr/>
        </p:nvCxnSpPr>
        <p:spPr>
          <a:xfrm rot="5400000" flipH="1" flipV="1">
            <a:off x="8085932" y="2275682"/>
            <a:ext cx="869950" cy="47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94A2654-32FE-413D-B8B5-07A2C49DB1CC}"/>
              </a:ext>
            </a:extLst>
          </p:cNvPr>
          <p:cNvCxnSpPr/>
          <p:nvPr/>
        </p:nvCxnSpPr>
        <p:spPr>
          <a:xfrm rot="5400000" flipH="1" flipV="1">
            <a:off x="8576469" y="2280444"/>
            <a:ext cx="869950" cy="47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5" name="Object 5">
            <a:extLst>
              <a:ext uri="{FF2B5EF4-FFF2-40B4-BE49-F238E27FC236}">
                <a16:creationId xmlns:a16="http://schemas.microsoft.com/office/drawing/2014/main" id="{F5E941D0-B4D7-48E9-A08C-E5B25EFA148F}"/>
              </a:ext>
            </a:extLst>
          </p:cNvPr>
          <p:cNvGraphicFramePr>
            <a:graphicFrameLocks noChangeAspect="1"/>
          </p:cNvGraphicFramePr>
          <p:nvPr/>
        </p:nvGraphicFramePr>
        <p:xfrm>
          <a:off x="1690689" y="1182689"/>
          <a:ext cx="2428875" cy="612775"/>
        </p:xfrm>
        <a:graphic>
          <a:graphicData uri="http://schemas.openxmlformats.org/presentationml/2006/ole">
            <mc:AlternateContent xmlns:mc="http://schemas.openxmlformats.org/markup-compatibility/2006">
              <mc:Choice xmlns:v="urn:schemas-microsoft-com:vml" Requires="v">
                <p:oleObj name="Equation" r:id="rId11" imgW="1205977" imgH="304668" progId="Equation.DSMT4">
                  <p:embed/>
                </p:oleObj>
              </mc:Choice>
              <mc:Fallback>
                <p:oleObj name="Equation" r:id="rId11" imgW="1205977" imgH="304668" progId="Equation.DSMT4">
                  <p:embed/>
                  <p:pic>
                    <p:nvPicPr>
                      <p:cNvPr id="25" name="Object 5">
                        <a:extLst>
                          <a:ext uri="{FF2B5EF4-FFF2-40B4-BE49-F238E27FC236}">
                            <a16:creationId xmlns:a16="http://schemas.microsoft.com/office/drawing/2014/main" id="{F5E941D0-B4D7-48E9-A08C-E5B25EFA148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90689" y="1182689"/>
                        <a:ext cx="2428875" cy="61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 name="Rectangle 48">
            <a:extLst>
              <a:ext uri="{FF2B5EF4-FFF2-40B4-BE49-F238E27FC236}">
                <a16:creationId xmlns:a16="http://schemas.microsoft.com/office/drawing/2014/main" id="{3C0317BE-71B3-490D-9A63-E7054E58D79D}"/>
              </a:ext>
            </a:extLst>
          </p:cNvPr>
          <p:cNvSpPr/>
          <p:nvPr/>
        </p:nvSpPr>
        <p:spPr>
          <a:xfrm>
            <a:off x="5546726" y="2724151"/>
            <a:ext cx="612775" cy="612775"/>
          </a:xfrm>
          <a:prstGeom prst="rect">
            <a:avLst/>
          </a:prstGeom>
          <a:solidFill>
            <a:srgbClr val="FF0000">
              <a:alpha val="2300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0" name="Rectangle 49">
            <a:extLst>
              <a:ext uri="{FF2B5EF4-FFF2-40B4-BE49-F238E27FC236}">
                <a16:creationId xmlns:a16="http://schemas.microsoft.com/office/drawing/2014/main" id="{04F96960-5B77-4771-9D37-87F9C6DFBF81}"/>
              </a:ext>
            </a:extLst>
          </p:cNvPr>
          <p:cNvSpPr/>
          <p:nvPr/>
        </p:nvSpPr>
        <p:spPr>
          <a:xfrm>
            <a:off x="5722938" y="2717801"/>
            <a:ext cx="900112" cy="900113"/>
          </a:xfrm>
          <a:prstGeom prst="rect">
            <a:avLst/>
          </a:prstGeom>
          <a:solidFill>
            <a:srgbClr val="FF0000">
              <a:alpha val="2300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1" name="Rectangle 50">
            <a:extLst>
              <a:ext uri="{FF2B5EF4-FFF2-40B4-BE49-F238E27FC236}">
                <a16:creationId xmlns:a16="http://schemas.microsoft.com/office/drawing/2014/main" id="{61C52605-1CF5-4E5F-9A3F-3A44582CB3BB}"/>
              </a:ext>
            </a:extLst>
          </p:cNvPr>
          <p:cNvSpPr/>
          <p:nvPr/>
        </p:nvSpPr>
        <p:spPr>
          <a:xfrm>
            <a:off x="6478589" y="2725739"/>
            <a:ext cx="612775" cy="612775"/>
          </a:xfrm>
          <a:prstGeom prst="rect">
            <a:avLst/>
          </a:prstGeom>
          <a:solidFill>
            <a:srgbClr val="FF0000">
              <a:alpha val="2300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2" name="Rectangle 51">
            <a:extLst>
              <a:ext uri="{FF2B5EF4-FFF2-40B4-BE49-F238E27FC236}">
                <a16:creationId xmlns:a16="http://schemas.microsoft.com/office/drawing/2014/main" id="{6F1AC065-5775-4C67-B56E-2734EDAD0C91}"/>
              </a:ext>
            </a:extLst>
          </p:cNvPr>
          <p:cNvSpPr/>
          <p:nvPr/>
        </p:nvSpPr>
        <p:spPr>
          <a:xfrm>
            <a:off x="7288213" y="2409826"/>
            <a:ext cx="309562" cy="309563"/>
          </a:xfrm>
          <a:prstGeom prst="rect">
            <a:avLst/>
          </a:prstGeom>
          <a:solidFill>
            <a:srgbClr val="FF0000">
              <a:alpha val="2300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3" name="Rectangle 52">
            <a:extLst>
              <a:ext uri="{FF2B5EF4-FFF2-40B4-BE49-F238E27FC236}">
                <a16:creationId xmlns:a16="http://schemas.microsoft.com/office/drawing/2014/main" id="{2AC4A1F7-2789-40E0-9D6B-CAD2540D7645}"/>
              </a:ext>
            </a:extLst>
          </p:cNvPr>
          <p:cNvSpPr/>
          <p:nvPr/>
        </p:nvSpPr>
        <p:spPr>
          <a:xfrm>
            <a:off x="8053389" y="2719388"/>
            <a:ext cx="46037" cy="49212"/>
          </a:xfrm>
          <a:prstGeom prst="rect">
            <a:avLst/>
          </a:prstGeom>
          <a:solidFill>
            <a:srgbClr val="FF0000">
              <a:alpha val="2300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5" name="Rectangle 54">
            <a:extLst>
              <a:ext uri="{FF2B5EF4-FFF2-40B4-BE49-F238E27FC236}">
                <a16:creationId xmlns:a16="http://schemas.microsoft.com/office/drawing/2014/main" id="{B6640CB1-CBE6-466A-9D2A-8507B47DBE61}"/>
              </a:ext>
            </a:extLst>
          </p:cNvPr>
          <p:cNvSpPr/>
          <p:nvPr/>
        </p:nvSpPr>
        <p:spPr>
          <a:xfrm>
            <a:off x="7646988" y="1836738"/>
            <a:ext cx="881062" cy="882650"/>
          </a:xfrm>
          <a:prstGeom prst="rect">
            <a:avLst/>
          </a:prstGeom>
          <a:solidFill>
            <a:srgbClr val="FF0000">
              <a:alpha val="2300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6" name="Rectangle 55">
            <a:extLst>
              <a:ext uri="{FF2B5EF4-FFF2-40B4-BE49-F238E27FC236}">
                <a16:creationId xmlns:a16="http://schemas.microsoft.com/office/drawing/2014/main" id="{5CA1065B-FE69-43FC-8386-CA716878AD4A}"/>
              </a:ext>
            </a:extLst>
          </p:cNvPr>
          <p:cNvSpPr/>
          <p:nvPr/>
        </p:nvSpPr>
        <p:spPr>
          <a:xfrm>
            <a:off x="8996363" y="1830388"/>
            <a:ext cx="882650" cy="882650"/>
          </a:xfrm>
          <a:prstGeom prst="rect">
            <a:avLst/>
          </a:prstGeom>
          <a:solidFill>
            <a:srgbClr val="FF0000">
              <a:alpha val="2300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7" name="Rectangle 56">
            <a:extLst>
              <a:ext uri="{FF2B5EF4-FFF2-40B4-BE49-F238E27FC236}">
                <a16:creationId xmlns:a16="http://schemas.microsoft.com/office/drawing/2014/main" id="{1CCC1DDA-9502-483F-8278-845664BD38CE}"/>
              </a:ext>
            </a:extLst>
          </p:cNvPr>
          <p:cNvSpPr/>
          <p:nvPr/>
        </p:nvSpPr>
        <p:spPr>
          <a:xfrm>
            <a:off x="4237039" y="1174751"/>
            <a:ext cx="611187" cy="612775"/>
          </a:xfrm>
          <a:prstGeom prst="rect">
            <a:avLst/>
          </a:prstGeom>
          <a:solidFill>
            <a:srgbClr val="FF0000">
              <a:alpha val="2300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8" name="Rectangle 57">
            <a:extLst>
              <a:ext uri="{FF2B5EF4-FFF2-40B4-BE49-F238E27FC236}">
                <a16:creationId xmlns:a16="http://schemas.microsoft.com/office/drawing/2014/main" id="{8C009576-9971-4F4A-BC0C-F951F7E72740}"/>
              </a:ext>
            </a:extLst>
          </p:cNvPr>
          <p:cNvSpPr/>
          <p:nvPr/>
        </p:nvSpPr>
        <p:spPr>
          <a:xfrm>
            <a:off x="4945063" y="1160463"/>
            <a:ext cx="900112" cy="900112"/>
          </a:xfrm>
          <a:prstGeom prst="rect">
            <a:avLst/>
          </a:prstGeom>
          <a:solidFill>
            <a:srgbClr val="FF0000">
              <a:alpha val="2300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9" name="Rectangle 58">
            <a:extLst>
              <a:ext uri="{FF2B5EF4-FFF2-40B4-BE49-F238E27FC236}">
                <a16:creationId xmlns:a16="http://schemas.microsoft.com/office/drawing/2014/main" id="{011954BF-74EB-4816-8995-0A9997C8ED44}"/>
              </a:ext>
            </a:extLst>
          </p:cNvPr>
          <p:cNvSpPr/>
          <p:nvPr/>
        </p:nvSpPr>
        <p:spPr>
          <a:xfrm>
            <a:off x="5915026" y="1184276"/>
            <a:ext cx="612775" cy="612775"/>
          </a:xfrm>
          <a:prstGeom prst="rect">
            <a:avLst/>
          </a:prstGeom>
          <a:solidFill>
            <a:srgbClr val="FF0000">
              <a:alpha val="2300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60" name="Rectangle 59">
            <a:extLst>
              <a:ext uri="{FF2B5EF4-FFF2-40B4-BE49-F238E27FC236}">
                <a16:creationId xmlns:a16="http://schemas.microsoft.com/office/drawing/2014/main" id="{2DA16BE2-C982-4BB0-8CE5-F68D298AD97A}"/>
              </a:ext>
            </a:extLst>
          </p:cNvPr>
          <p:cNvSpPr/>
          <p:nvPr/>
        </p:nvSpPr>
        <p:spPr>
          <a:xfrm>
            <a:off x="6589713" y="1193801"/>
            <a:ext cx="309562" cy="309563"/>
          </a:xfrm>
          <a:prstGeom prst="rect">
            <a:avLst/>
          </a:prstGeom>
          <a:solidFill>
            <a:srgbClr val="FF0000">
              <a:alpha val="2300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61" name="Rectangle 60">
            <a:extLst>
              <a:ext uri="{FF2B5EF4-FFF2-40B4-BE49-F238E27FC236}">
                <a16:creationId xmlns:a16="http://schemas.microsoft.com/office/drawing/2014/main" id="{AA7F7452-7732-47F5-A73D-79C7E2C47803}"/>
              </a:ext>
            </a:extLst>
          </p:cNvPr>
          <p:cNvSpPr/>
          <p:nvPr/>
        </p:nvSpPr>
        <p:spPr>
          <a:xfrm>
            <a:off x="6950075" y="1193801"/>
            <a:ext cx="46038" cy="49213"/>
          </a:xfrm>
          <a:prstGeom prst="rect">
            <a:avLst/>
          </a:prstGeom>
          <a:solidFill>
            <a:srgbClr val="FF0000">
              <a:alpha val="2300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62" name="Rectangle 61">
            <a:extLst>
              <a:ext uri="{FF2B5EF4-FFF2-40B4-BE49-F238E27FC236}">
                <a16:creationId xmlns:a16="http://schemas.microsoft.com/office/drawing/2014/main" id="{0A28EBBE-D091-44CD-95F2-73E02936D23F}"/>
              </a:ext>
            </a:extLst>
          </p:cNvPr>
          <p:cNvSpPr/>
          <p:nvPr/>
        </p:nvSpPr>
        <p:spPr>
          <a:xfrm>
            <a:off x="7067551" y="1177925"/>
            <a:ext cx="881063" cy="882650"/>
          </a:xfrm>
          <a:prstGeom prst="rect">
            <a:avLst/>
          </a:prstGeom>
          <a:solidFill>
            <a:srgbClr val="FF0000">
              <a:alpha val="2300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63" name="Rectangle 62">
            <a:extLst>
              <a:ext uri="{FF2B5EF4-FFF2-40B4-BE49-F238E27FC236}">
                <a16:creationId xmlns:a16="http://schemas.microsoft.com/office/drawing/2014/main" id="{18B21FB4-6434-4D3A-924F-56EB4BCE8894}"/>
              </a:ext>
            </a:extLst>
          </p:cNvPr>
          <p:cNvSpPr/>
          <p:nvPr/>
        </p:nvSpPr>
        <p:spPr>
          <a:xfrm>
            <a:off x="8020050" y="1179513"/>
            <a:ext cx="882650" cy="882650"/>
          </a:xfrm>
          <a:prstGeom prst="rect">
            <a:avLst/>
          </a:prstGeom>
          <a:solidFill>
            <a:srgbClr val="FF0000">
              <a:alpha val="2300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aphicFrame>
        <p:nvGraphicFramePr>
          <p:cNvPr id="64" name="Object 6">
            <a:extLst>
              <a:ext uri="{FF2B5EF4-FFF2-40B4-BE49-F238E27FC236}">
                <a16:creationId xmlns:a16="http://schemas.microsoft.com/office/drawing/2014/main" id="{00D67E0B-B3E8-477D-8A0E-0DC2E9EE44AF}"/>
              </a:ext>
            </a:extLst>
          </p:cNvPr>
          <p:cNvGraphicFramePr>
            <a:graphicFrameLocks noChangeAspect="1"/>
          </p:cNvGraphicFramePr>
          <p:nvPr/>
        </p:nvGraphicFramePr>
        <p:xfrm>
          <a:off x="2327275" y="2008189"/>
          <a:ext cx="1404938" cy="357187"/>
        </p:xfrm>
        <a:graphic>
          <a:graphicData uri="http://schemas.openxmlformats.org/presentationml/2006/ole">
            <mc:AlternateContent xmlns:mc="http://schemas.openxmlformats.org/markup-compatibility/2006">
              <mc:Choice xmlns:v="urn:schemas-microsoft-com:vml" Requires="v">
                <p:oleObj name="Equation" r:id="rId13" imgW="698197" imgH="177723" progId="Equation.DSMT4">
                  <p:embed/>
                </p:oleObj>
              </mc:Choice>
              <mc:Fallback>
                <p:oleObj name="Equation" r:id="rId13" imgW="698197" imgH="177723" progId="Equation.DSMT4">
                  <p:embed/>
                  <p:pic>
                    <p:nvPicPr>
                      <p:cNvPr id="64" name="Object 6">
                        <a:extLst>
                          <a:ext uri="{FF2B5EF4-FFF2-40B4-BE49-F238E27FC236}">
                            <a16:creationId xmlns:a16="http://schemas.microsoft.com/office/drawing/2014/main" id="{00D67E0B-B3E8-477D-8A0E-0DC2E9EE44A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27275" y="2008189"/>
                        <a:ext cx="1404938" cy="35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5" name="TextBox 64">
            <a:extLst>
              <a:ext uri="{FF2B5EF4-FFF2-40B4-BE49-F238E27FC236}">
                <a16:creationId xmlns:a16="http://schemas.microsoft.com/office/drawing/2014/main" id="{326DE23D-DFCA-4708-A882-879776A8799D}"/>
              </a:ext>
            </a:extLst>
          </p:cNvPr>
          <p:cNvSpPr txBox="1">
            <a:spLocks noChangeArrowheads="1"/>
          </p:cNvSpPr>
          <p:nvPr/>
        </p:nvSpPr>
        <p:spPr bwMode="auto">
          <a:xfrm>
            <a:off x="539827" y="2311400"/>
            <a:ext cx="47401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200" dirty="0">
                <a:solidFill>
                  <a:srgbClr val="FF0000"/>
                </a:solidFill>
                <a:latin typeface="Times New Roman" panose="02020603050405020304" pitchFamily="18" charset="0"/>
                <a:cs typeface="Times New Roman" panose="02020603050405020304" pitchFamily="18" charset="0"/>
              </a:rPr>
              <a:t>The difference in squared residuals from LSRL and AVG line</a:t>
            </a:r>
          </a:p>
        </p:txBody>
      </p:sp>
      <p:sp>
        <p:nvSpPr>
          <p:cNvPr id="66" name="TextBox 65">
            <a:extLst>
              <a:ext uri="{FF2B5EF4-FFF2-40B4-BE49-F238E27FC236}">
                <a16:creationId xmlns:a16="http://schemas.microsoft.com/office/drawing/2014/main" id="{00B14393-A806-45BA-BDC4-484C294DD371}"/>
              </a:ext>
            </a:extLst>
          </p:cNvPr>
          <p:cNvSpPr txBox="1">
            <a:spLocks noChangeArrowheads="1"/>
          </p:cNvSpPr>
          <p:nvPr/>
        </p:nvSpPr>
        <p:spPr bwMode="auto">
          <a:xfrm>
            <a:off x="445782" y="4393360"/>
            <a:ext cx="4621977" cy="118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700" i="1" dirty="0">
                <a:solidFill>
                  <a:srgbClr val="FF0000"/>
                </a:solidFill>
                <a:latin typeface="Times New Roman" panose="02020603050405020304" pitchFamily="18" charset="0"/>
                <a:cs typeface="Times New Roman" panose="02020603050405020304" pitchFamily="18" charset="0"/>
              </a:rPr>
              <a:t>The value of  r</a:t>
            </a:r>
            <a:r>
              <a:rPr lang="en-CA" altLang="en-US" sz="2200" baseline="30000" dirty="0">
                <a:solidFill>
                  <a:srgbClr val="FF0000"/>
                </a:solidFill>
                <a:latin typeface="Times New Roman" panose="02020603050405020304" pitchFamily="18" charset="0"/>
                <a:cs typeface="Times New Roman" panose="02020603050405020304" pitchFamily="18" charset="0"/>
              </a:rPr>
              <a:t>2</a:t>
            </a:r>
            <a:r>
              <a:rPr lang="en-CA" altLang="en-US" sz="2200" dirty="0">
                <a:solidFill>
                  <a:srgbClr val="FF0000"/>
                </a:solidFill>
                <a:latin typeface="Times New Roman" panose="02020603050405020304" pitchFamily="18" charset="0"/>
                <a:cs typeface="Times New Roman" panose="02020603050405020304" pitchFamily="18" charset="0"/>
              </a:rPr>
              <a:t> is a comparison of the residuals created by the LSRL vs the “Average line”</a:t>
            </a:r>
          </a:p>
        </p:txBody>
      </p:sp>
      <p:graphicFrame>
        <p:nvGraphicFramePr>
          <p:cNvPr id="67" name="Object 7">
            <a:extLst>
              <a:ext uri="{FF2B5EF4-FFF2-40B4-BE49-F238E27FC236}">
                <a16:creationId xmlns:a16="http://schemas.microsoft.com/office/drawing/2014/main" id="{72217BFA-6592-4251-BF39-55E290126034}"/>
              </a:ext>
            </a:extLst>
          </p:cNvPr>
          <p:cNvGraphicFramePr>
            <a:graphicFrameLocks noChangeAspect="1"/>
          </p:cNvGraphicFramePr>
          <p:nvPr/>
        </p:nvGraphicFramePr>
        <p:xfrm>
          <a:off x="2146301" y="3036889"/>
          <a:ext cx="2017713" cy="790575"/>
        </p:xfrm>
        <a:graphic>
          <a:graphicData uri="http://schemas.openxmlformats.org/presentationml/2006/ole">
            <mc:AlternateContent xmlns:mc="http://schemas.openxmlformats.org/markup-compatibility/2006">
              <mc:Choice xmlns:v="urn:schemas-microsoft-com:vml" Requires="v">
                <p:oleObj name="Equation" r:id="rId15" imgW="1002865" imgH="393529" progId="Equation.DSMT4">
                  <p:embed/>
                </p:oleObj>
              </mc:Choice>
              <mc:Fallback>
                <p:oleObj name="Equation" r:id="rId15" imgW="1002865" imgH="393529" progId="Equation.DSMT4">
                  <p:embed/>
                  <p:pic>
                    <p:nvPicPr>
                      <p:cNvPr id="67" name="Object 7">
                        <a:extLst>
                          <a:ext uri="{FF2B5EF4-FFF2-40B4-BE49-F238E27FC236}">
                            <a16:creationId xmlns:a16="http://schemas.microsoft.com/office/drawing/2014/main" id="{72217BFA-6592-4251-BF39-55E29012603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46301" y="3036889"/>
                        <a:ext cx="2017713"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 name="TextBox 67">
            <a:extLst>
              <a:ext uri="{FF2B5EF4-FFF2-40B4-BE49-F238E27FC236}">
                <a16:creationId xmlns:a16="http://schemas.microsoft.com/office/drawing/2014/main" id="{B513ABEA-F445-4E48-BF9C-958449103B01}"/>
              </a:ext>
            </a:extLst>
          </p:cNvPr>
          <p:cNvSpPr txBox="1">
            <a:spLocks noChangeArrowheads="1"/>
          </p:cNvSpPr>
          <p:nvPr/>
        </p:nvSpPr>
        <p:spPr bwMode="auto">
          <a:xfrm>
            <a:off x="548932" y="3820349"/>
            <a:ext cx="49396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200" dirty="0">
                <a:solidFill>
                  <a:srgbClr val="FF0000"/>
                </a:solidFill>
                <a:latin typeface="Times New Roman" panose="02020603050405020304" pitchFamily="18" charset="0"/>
                <a:cs typeface="Times New Roman" panose="02020603050405020304" pitchFamily="18" charset="0"/>
              </a:rPr>
              <a:t>Total squared residuals from the AVG line</a:t>
            </a:r>
          </a:p>
        </p:txBody>
      </p:sp>
      <p:sp>
        <p:nvSpPr>
          <p:cNvPr id="54" name="TextBox 53">
            <a:extLst>
              <a:ext uri="{FF2B5EF4-FFF2-40B4-BE49-F238E27FC236}">
                <a16:creationId xmlns:a16="http://schemas.microsoft.com/office/drawing/2014/main" id="{46ABBDC8-96B5-41F7-BFC8-265CC9193B7B}"/>
              </a:ext>
            </a:extLst>
          </p:cNvPr>
          <p:cNvSpPr txBox="1">
            <a:spLocks noChangeArrowheads="1"/>
          </p:cNvSpPr>
          <p:nvPr/>
        </p:nvSpPr>
        <p:spPr bwMode="auto">
          <a:xfrm>
            <a:off x="7428640" y="480535"/>
            <a:ext cx="388568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200" dirty="0">
                <a:solidFill>
                  <a:srgbClr val="FF0000"/>
                </a:solidFill>
                <a:latin typeface="Times New Roman" panose="02020603050405020304" pitchFamily="18" charset="0"/>
                <a:cs typeface="Times New Roman" panose="02020603050405020304" pitchFamily="18" charset="0"/>
              </a:rPr>
              <a:t>Square residuals from LSRL</a:t>
            </a:r>
          </a:p>
        </p:txBody>
      </p:sp>
      <p:sp>
        <p:nvSpPr>
          <p:cNvPr id="69" name="TextBox 68">
            <a:extLst>
              <a:ext uri="{FF2B5EF4-FFF2-40B4-BE49-F238E27FC236}">
                <a16:creationId xmlns:a16="http://schemas.microsoft.com/office/drawing/2014/main" id="{1AB46573-BA03-457D-90AB-87B5CD39E482}"/>
              </a:ext>
            </a:extLst>
          </p:cNvPr>
          <p:cNvSpPr txBox="1">
            <a:spLocks noChangeArrowheads="1"/>
          </p:cNvSpPr>
          <p:nvPr/>
        </p:nvSpPr>
        <p:spPr bwMode="auto">
          <a:xfrm>
            <a:off x="8836964" y="1315981"/>
            <a:ext cx="388568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200" dirty="0">
                <a:solidFill>
                  <a:srgbClr val="FF0000"/>
                </a:solidFill>
                <a:latin typeface="Times New Roman" panose="02020603050405020304" pitchFamily="18" charset="0"/>
                <a:cs typeface="Times New Roman" panose="02020603050405020304" pitchFamily="18" charset="0"/>
              </a:rPr>
              <a:t>Square residuals AVG line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20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20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up)">
                                      <p:cBhvr>
                                        <p:cTn id="28" dur="500"/>
                                        <p:tgtEl>
                                          <p:spTgt spid="1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1"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4"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down)">
                                      <p:cBhvr>
                                        <p:cTn id="48" dur="500"/>
                                        <p:tgtEl>
                                          <p:spTgt spid="1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1"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up)">
                                      <p:cBhvr>
                                        <p:cTn id="53" dur="500"/>
                                        <p:tgtEl>
                                          <p:spTgt spid="1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2000"/>
                                        <p:tgtEl>
                                          <p:spTgt spid="1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2000"/>
                                        <p:tgtEl>
                                          <p:spTgt spid="2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2000"/>
                                        <p:tgtEl>
                                          <p:spTgt spid="2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2000"/>
                                        <p:tgtEl>
                                          <p:spTgt spid="2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2000"/>
                                        <p:tgtEl>
                                          <p:spTgt spid="2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2000"/>
                                        <p:tgtEl>
                                          <p:spTgt spid="24"/>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3" presetClass="entr" presetSubtype="10" fill="hold" nodeType="click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blinds(horizontal)">
                                      <p:cBhvr>
                                        <p:cTn id="78" dur="500"/>
                                        <p:tgtEl>
                                          <p:spTgt spid="3"/>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35" presetClass="path" presetSubtype="0" accel="50000" decel="50000" fill="hold" grpId="1" nodeType="clickEffect">
                                  <p:stCondLst>
                                    <p:cond delay="0"/>
                                  </p:stCondLst>
                                  <p:childTnLst>
                                    <p:animMotion origin="layout" path="M 4.16667E-6 4.44444E-6 L -0.17066 -0.39607 " pathEditMode="relative" rAng="0" ptsTypes="AA">
                                      <p:cBhvr>
                                        <p:cTn id="82" dur="2000" fill="hold"/>
                                        <p:tgtEl>
                                          <p:spTgt spid="19"/>
                                        </p:tgtEl>
                                        <p:attrNameLst>
                                          <p:attrName>ppt_x</p:attrName>
                                          <p:attrName>ppt_y</p:attrName>
                                        </p:attrNameLst>
                                      </p:cBhvr>
                                      <p:rCtr x="-8542" y="-19815"/>
                                    </p:animMotion>
                                  </p:childTnLst>
                                </p:cTn>
                              </p:par>
                              <p:par>
                                <p:cTn id="83" presetID="35" presetClass="path" presetSubtype="0" accel="50000" decel="50000" fill="hold" grpId="1" nodeType="withEffect">
                                  <p:stCondLst>
                                    <p:cond delay="0"/>
                                  </p:stCondLst>
                                  <p:childTnLst>
                                    <p:animMotion origin="layout" path="M 5.55556E-7 -3.33333E-6 L -0.19566 -0.40185 " pathEditMode="relative" rAng="0" ptsTypes="AA">
                                      <p:cBhvr>
                                        <p:cTn id="84" dur="2000" fill="hold"/>
                                        <p:tgtEl>
                                          <p:spTgt spid="20"/>
                                        </p:tgtEl>
                                        <p:attrNameLst>
                                          <p:attrName>ppt_x</p:attrName>
                                          <p:attrName>ppt_y</p:attrName>
                                        </p:attrNameLst>
                                      </p:cBhvr>
                                      <p:rCtr x="-9792" y="-20093"/>
                                    </p:animMotion>
                                  </p:childTnLst>
                                </p:cTn>
                              </p:par>
                              <p:par>
                                <p:cTn id="85" presetID="35" presetClass="path" presetSubtype="0" accel="50000" decel="50000" fill="hold" grpId="1" nodeType="withEffect">
                                  <p:stCondLst>
                                    <p:cond delay="0"/>
                                  </p:stCondLst>
                                  <p:childTnLst>
                                    <p:animMotion origin="layout" path="M 8.33333E-7 3.03262E-6 L -0.1941 -0.36665 " pathEditMode="relative" rAng="0" ptsTypes="AA">
                                      <p:cBhvr>
                                        <p:cTn id="86" dur="2000" fill="hold"/>
                                        <p:tgtEl>
                                          <p:spTgt spid="21"/>
                                        </p:tgtEl>
                                        <p:attrNameLst>
                                          <p:attrName>ppt_x</p:attrName>
                                          <p:attrName>ppt_y</p:attrName>
                                        </p:attrNameLst>
                                      </p:cBhvr>
                                      <p:rCtr x="-9705" y="-18344"/>
                                    </p:animMotion>
                                  </p:childTnLst>
                                </p:cTn>
                              </p:par>
                              <p:par>
                                <p:cTn id="87" presetID="35" presetClass="path" presetSubtype="0" accel="50000" decel="50000" fill="hold" grpId="1" nodeType="withEffect">
                                  <p:stCondLst>
                                    <p:cond delay="0"/>
                                  </p:stCondLst>
                                  <p:childTnLst>
                                    <p:animMotion origin="layout" path="M 1.11111E-6 -7.40741E-7 L -0.1691 -0.26273 " pathEditMode="relative" rAng="0" ptsTypes="AA">
                                      <p:cBhvr>
                                        <p:cTn id="88" dur="2000" fill="hold"/>
                                        <p:tgtEl>
                                          <p:spTgt spid="22"/>
                                        </p:tgtEl>
                                        <p:attrNameLst>
                                          <p:attrName>ppt_x</p:attrName>
                                          <p:attrName>ppt_y</p:attrName>
                                        </p:attrNameLst>
                                      </p:cBhvr>
                                      <p:rCtr x="-8455" y="-13148"/>
                                    </p:animMotion>
                                  </p:childTnLst>
                                </p:cTn>
                              </p:par>
                              <p:par>
                                <p:cTn id="89" presetID="35" presetClass="path" presetSubtype="0" accel="50000" decel="50000" fill="hold" grpId="1" nodeType="withEffect">
                                  <p:stCondLst>
                                    <p:cond delay="0"/>
                                  </p:stCondLst>
                                  <p:childTnLst>
                                    <p:animMotion origin="layout" path="M 0.00174 3.81911E-6 L -0.2026 -0.26834 " pathEditMode="relative" rAng="0" ptsTypes="AA">
                                      <p:cBhvr>
                                        <p:cTn id="90" dur="2000" fill="hold"/>
                                        <p:tgtEl>
                                          <p:spTgt spid="23"/>
                                        </p:tgtEl>
                                        <p:attrNameLst>
                                          <p:attrName>ppt_x</p:attrName>
                                          <p:attrName>ppt_y</p:attrName>
                                        </p:attrNameLst>
                                      </p:cBhvr>
                                      <p:rCtr x="-10226" y="-13417"/>
                                    </p:animMotion>
                                  </p:childTnLst>
                                </p:cTn>
                              </p:par>
                              <p:par>
                                <p:cTn id="91" presetID="35" presetClass="path" presetSubtype="0" accel="50000" decel="50000" fill="hold" grpId="1" nodeType="withEffect">
                                  <p:stCondLst>
                                    <p:cond delay="0"/>
                                  </p:stCondLst>
                                  <p:childTnLst>
                                    <p:animMotion origin="layout" path="M -3.88889E-6 4.07407E-6 L -0.1618 -0.18635 " pathEditMode="relative" rAng="0" ptsTypes="AA">
                                      <p:cBhvr>
                                        <p:cTn id="92" dur="2000" fill="hold"/>
                                        <p:tgtEl>
                                          <p:spTgt spid="24"/>
                                        </p:tgtEl>
                                        <p:attrNameLst>
                                          <p:attrName>ppt_x</p:attrName>
                                          <p:attrName>ppt_y</p:attrName>
                                        </p:attrNameLst>
                                      </p:cBhvr>
                                      <p:rCtr x="-8090" y="-9329"/>
                                    </p:animMotion>
                                  </p:childTnLst>
                                </p:cTn>
                              </p:par>
                            </p:childTnLst>
                          </p:cTn>
                        </p:par>
                        <p:par>
                          <p:cTn id="93" fill="hold" nodeType="afterGroup">
                            <p:stCondLst>
                              <p:cond delay="2000"/>
                            </p:stCondLst>
                            <p:childTnLst>
                              <p:par>
                                <p:cTn id="94" presetID="1" presetClass="exit" presetSubtype="0" fill="hold" grpId="2" nodeType="afterEffect">
                                  <p:stCondLst>
                                    <p:cond delay="0"/>
                                  </p:stCondLst>
                                  <p:childTnLst>
                                    <p:set>
                                      <p:cBhvr>
                                        <p:cTn id="95" dur="1" fill="hold">
                                          <p:stCondLst>
                                            <p:cond delay="0"/>
                                          </p:stCondLst>
                                        </p:cTn>
                                        <p:tgtEl>
                                          <p:spTgt spid="19"/>
                                        </p:tgtEl>
                                        <p:attrNameLst>
                                          <p:attrName>style.visibility</p:attrName>
                                        </p:attrNameLst>
                                      </p:cBhvr>
                                      <p:to>
                                        <p:strVal val="hidden"/>
                                      </p:to>
                                    </p:set>
                                  </p:childTnLst>
                                </p:cTn>
                              </p:par>
                              <p:par>
                                <p:cTn id="96" presetID="1" presetClass="exit" presetSubtype="0" fill="hold" grpId="2" nodeType="withEffect">
                                  <p:stCondLst>
                                    <p:cond delay="0"/>
                                  </p:stCondLst>
                                  <p:childTnLst>
                                    <p:set>
                                      <p:cBhvr>
                                        <p:cTn id="97" dur="1" fill="hold">
                                          <p:stCondLst>
                                            <p:cond delay="0"/>
                                          </p:stCondLst>
                                        </p:cTn>
                                        <p:tgtEl>
                                          <p:spTgt spid="20"/>
                                        </p:tgtEl>
                                        <p:attrNameLst>
                                          <p:attrName>style.visibility</p:attrName>
                                        </p:attrNameLst>
                                      </p:cBhvr>
                                      <p:to>
                                        <p:strVal val="hidden"/>
                                      </p:to>
                                    </p:set>
                                  </p:childTnLst>
                                </p:cTn>
                              </p:par>
                              <p:par>
                                <p:cTn id="98" presetID="1" presetClass="exit" presetSubtype="0" fill="hold" grpId="2" nodeType="withEffect">
                                  <p:stCondLst>
                                    <p:cond delay="0"/>
                                  </p:stCondLst>
                                  <p:childTnLst>
                                    <p:set>
                                      <p:cBhvr>
                                        <p:cTn id="99" dur="1" fill="hold">
                                          <p:stCondLst>
                                            <p:cond delay="0"/>
                                          </p:stCondLst>
                                        </p:cTn>
                                        <p:tgtEl>
                                          <p:spTgt spid="21"/>
                                        </p:tgtEl>
                                        <p:attrNameLst>
                                          <p:attrName>style.visibility</p:attrName>
                                        </p:attrNameLst>
                                      </p:cBhvr>
                                      <p:to>
                                        <p:strVal val="hidden"/>
                                      </p:to>
                                    </p:set>
                                  </p:childTnLst>
                                </p:cTn>
                              </p:par>
                              <p:par>
                                <p:cTn id="100" presetID="1" presetClass="exit" presetSubtype="0" fill="hold" grpId="2" nodeType="withEffect">
                                  <p:stCondLst>
                                    <p:cond delay="0"/>
                                  </p:stCondLst>
                                  <p:childTnLst>
                                    <p:set>
                                      <p:cBhvr>
                                        <p:cTn id="101" dur="1" fill="hold">
                                          <p:stCondLst>
                                            <p:cond delay="0"/>
                                          </p:stCondLst>
                                        </p:cTn>
                                        <p:tgtEl>
                                          <p:spTgt spid="22"/>
                                        </p:tgtEl>
                                        <p:attrNameLst>
                                          <p:attrName>style.visibility</p:attrName>
                                        </p:attrNameLst>
                                      </p:cBhvr>
                                      <p:to>
                                        <p:strVal val="hidden"/>
                                      </p:to>
                                    </p:set>
                                  </p:childTnLst>
                                </p:cTn>
                              </p:par>
                              <p:par>
                                <p:cTn id="102" presetID="1" presetClass="exit" presetSubtype="0" fill="hold" grpId="2" nodeType="withEffect">
                                  <p:stCondLst>
                                    <p:cond delay="0"/>
                                  </p:stCondLst>
                                  <p:childTnLst>
                                    <p:set>
                                      <p:cBhvr>
                                        <p:cTn id="103" dur="1" fill="hold">
                                          <p:stCondLst>
                                            <p:cond delay="0"/>
                                          </p:stCondLst>
                                        </p:cTn>
                                        <p:tgtEl>
                                          <p:spTgt spid="23"/>
                                        </p:tgtEl>
                                        <p:attrNameLst>
                                          <p:attrName>style.visibility</p:attrName>
                                        </p:attrNameLst>
                                      </p:cBhvr>
                                      <p:to>
                                        <p:strVal val="hidden"/>
                                      </p:to>
                                    </p:set>
                                  </p:childTnLst>
                                </p:cTn>
                              </p:par>
                              <p:par>
                                <p:cTn id="104" presetID="1" presetClass="exit" presetSubtype="0" fill="hold" grpId="2" nodeType="withEffect">
                                  <p:stCondLst>
                                    <p:cond delay="0"/>
                                  </p:stCondLst>
                                  <p:childTnLst>
                                    <p:set>
                                      <p:cBhvr>
                                        <p:cTn id="105" dur="1" fill="hold">
                                          <p:stCondLst>
                                            <p:cond delay="0"/>
                                          </p:stCondLst>
                                        </p:cTn>
                                        <p:tgtEl>
                                          <p:spTgt spid="24"/>
                                        </p:tgtEl>
                                        <p:attrNameLst>
                                          <p:attrName>style.visibility</p:attrName>
                                        </p:attrNameLst>
                                      </p:cBhvr>
                                      <p:to>
                                        <p:strVal val="hidden"/>
                                      </p:to>
                                    </p:set>
                                  </p:childTnLst>
                                </p:cTn>
                              </p:par>
                              <p:par>
                                <p:cTn id="106" presetID="1" presetClass="entr" presetSubtype="0" fill="hold" grpId="0" nodeType="withEffect">
                                  <p:stCondLst>
                                    <p:cond delay="0"/>
                                  </p:stCondLst>
                                  <p:childTnLst>
                                    <p:set>
                                      <p:cBhvr>
                                        <p:cTn id="107" dur="1" fill="hold">
                                          <p:stCondLst>
                                            <p:cond delay="0"/>
                                          </p:stCondLst>
                                        </p:cTn>
                                        <p:tgtEl>
                                          <p:spTgt spid="26"/>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27"/>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28"/>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29"/>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31"/>
                                        </p:tgtEl>
                                        <p:attrNameLst>
                                          <p:attrName>style.visibility</p:attrName>
                                        </p:attrNameLst>
                                      </p:cBhvr>
                                      <p:to>
                                        <p:strVal val="visible"/>
                                      </p:to>
                                    </p:set>
                                  </p:childTnLst>
                                </p:cTn>
                              </p:par>
                            </p:childTnLst>
                          </p:cTn>
                        </p:par>
                        <p:par>
                          <p:cTn id="118" fill="hold" nodeType="afterGroup">
                            <p:stCondLst>
                              <p:cond delay="2000"/>
                            </p:stCondLst>
                            <p:childTnLst>
                              <p:par>
                                <p:cTn id="119" presetID="10" presetClass="exit" presetSubtype="0" fill="hold" nodeType="afterEffect">
                                  <p:stCondLst>
                                    <p:cond delay="0"/>
                                  </p:stCondLst>
                                  <p:childTnLst>
                                    <p:animEffect transition="out" filter="fade">
                                      <p:cBhvr>
                                        <p:cTn id="120" dur="2000"/>
                                        <p:tgtEl>
                                          <p:spTgt spid="11"/>
                                        </p:tgtEl>
                                      </p:cBhvr>
                                    </p:animEffect>
                                    <p:set>
                                      <p:cBhvr>
                                        <p:cTn id="121" dur="1" fill="hold">
                                          <p:stCondLst>
                                            <p:cond delay="1999"/>
                                          </p:stCondLst>
                                        </p:cTn>
                                        <p:tgtEl>
                                          <p:spTgt spid="11"/>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2000"/>
                                        <p:tgtEl>
                                          <p:spTgt spid="12"/>
                                        </p:tgtEl>
                                      </p:cBhvr>
                                    </p:animEffect>
                                    <p:set>
                                      <p:cBhvr>
                                        <p:cTn id="124" dur="1" fill="hold">
                                          <p:stCondLst>
                                            <p:cond delay="1999"/>
                                          </p:stCondLst>
                                        </p:cTn>
                                        <p:tgtEl>
                                          <p:spTgt spid="12"/>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2000"/>
                                        <p:tgtEl>
                                          <p:spTgt spid="13"/>
                                        </p:tgtEl>
                                      </p:cBhvr>
                                    </p:animEffect>
                                    <p:set>
                                      <p:cBhvr>
                                        <p:cTn id="127" dur="1" fill="hold">
                                          <p:stCondLst>
                                            <p:cond delay="1999"/>
                                          </p:stCondLst>
                                        </p:cTn>
                                        <p:tgtEl>
                                          <p:spTgt spid="13"/>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2000"/>
                                        <p:tgtEl>
                                          <p:spTgt spid="14"/>
                                        </p:tgtEl>
                                      </p:cBhvr>
                                    </p:animEffect>
                                    <p:set>
                                      <p:cBhvr>
                                        <p:cTn id="130" dur="1" fill="hold">
                                          <p:stCondLst>
                                            <p:cond delay="1999"/>
                                          </p:stCondLst>
                                        </p:cTn>
                                        <p:tgtEl>
                                          <p:spTgt spid="14"/>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2000"/>
                                        <p:tgtEl>
                                          <p:spTgt spid="15"/>
                                        </p:tgtEl>
                                      </p:cBhvr>
                                    </p:animEffect>
                                    <p:set>
                                      <p:cBhvr>
                                        <p:cTn id="133" dur="1" fill="hold">
                                          <p:stCondLst>
                                            <p:cond delay="1999"/>
                                          </p:stCondLst>
                                        </p:cTn>
                                        <p:tgtEl>
                                          <p:spTgt spid="15"/>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2000"/>
                                        <p:tgtEl>
                                          <p:spTgt spid="17"/>
                                        </p:tgtEl>
                                      </p:cBhvr>
                                    </p:animEffect>
                                    <p:set>
                                      <p:cBhvr>
                                        <p:cTn id="136" dur="1" fill="hold">
                                          <p:stCondLst>
                                            <p:cond delay="1999"/>
                                          </p:stCondLst>
                                        </p:cTn>
                                        <p:tgtEl>
                                          <p:spTgt spid="17"/>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3" presetClass="entr" presetSubtype="10" fill="hold" grpId="0" nodeType="clickEffect">
                                  <p:stCondLst>
                                    <p:cond delay="0"/>
                                  </p:stCondLst>
                                  <p:childTnLst>
                                    <p:set>
                                      <p:cBhvr>
                                        <p:cTn id="140" dur="1" fill="hold">
                                          <p:stCondLst>
                                            <p:cond delay="0"/>
                                          </p:stCondLst>
                                        </p:cTn>
                                        <p:tgtEl>
                                          <p:spTgt spid="54"/>
                                        </p:tgtEl>
                                        <p:attrNameLst>
                                          <p:attrName>style.visibility</p:attrName>
                                        </p:attrNameLst>
                                      </p:cBhvr>
                                      <p:to>
                                        <p:strVal val="visible"/>
                                      </p:to>
                                    </p:set>
                                    <p:animEffect transition="in" filter="blinds(horizontal)">
                                      <p:cBhvr>
                                        <p:cTn id="141" dur="500"/>
                                        <p:tgtEl>
                                          <p:spTgt spid="54"/>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22" presetClass="entr" presetSubtype="4" fill="hold" nodeType="click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wipe(down)">
                                      <p:cBhvr>
                                        <p:cTn id="146" dur="500"/>
                                        <p:tgtEl>
                                          <p:spTgt spid="33"/>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2" presetClass="entr" presetSubtype="4" fill="hold" nodeType="click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22" presetClass="entr" presetSubtype="4" fill="hold" nodeType="clickEffect">
                                  <p:stCondLst>
                                    <p:cond delay="0"/>
                                  </p:stCondLst>
                                  <p:childTnLst>
                                    <p:set>
                                      <p:cBhvr>
                                        <p:cTn id="155" dur="1" fill="hold">
                                          <p:stCondLst>
                                            <p:cond delay="0"/>
                                          </p:stCondLst>
                                        </p:cTn>
                                        <p:tgtEl>
                                          <p:spTgt spid="36"/>
                                        </p:tgtEl>
                                        <p:attrNameLst>
                                          <p:attrName>style.visibility</p:attrName>
                                        </p:attrNameLst>
                                      </p:cBhvr>
                                      <p:to>
                                        <p:strVal val="visible"/>
                                      </p:to>
                                    </p:set>
                                    <p:animEffect transition="in" filter="wipe(down)">
                                      <p:cBhvr>
                                        <p:cTn id="156" dur="500"/>
                                        <p:tgtEl>
                                          <p:spTgt spid="36"/>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22" presetClass="entr" presetSubtype="1" fill="hold" nodeType="clickEffect">
                                  <p:stCondLst>
                                    <p:cond delay="0"/>
                                  </p:stCondLst>
                                  <p:childTnLst>
                                    <p:set>
                                      <p:cBhvr>
                                        <p:cTn id="160" dur="1" fill="hold">
                                          <p:stCondLst>
                                            <p:cond delay="0"/>
                                          </p:stCondLst>
                                        </p:cTn>
                                        <p:tgtEl>
                                          <p:spTgt spid="38"/>
                                        </p:tgtEl>
                                        <p:attrNameLst>
                                          <p:attrName>style.visibility</p:attrName>
                                        </p:attrNameLst>
                                      </p:cBhvr>
                                      <p:to>
                                        <p:strVal val="visible"/>
                                      </p:to>
                                    </p:set>
                                    <p:animEffect transition="in" filter="wipe(up)">
                                      <p:cBhvr>
                                        <p:cTn id="161" dur="500"/>
                                        <p:tgtEl>
                                          <p:spTgt spid="38"/>
                                        </p:tgtEl>
                                      </p:cBhvr>
                                    </p:animEffec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22" presetClass="entr" presetSubtype="4" fill="hold" nodeType="clickEffect">
                                  <p:stCondLst>
                                    <p:cond delay="0"/>
                                  </p:stCondLst>
                                  <p:childTnLst>
                                    <p:set>
                                      <p:cBhvr>
                                        <p:cTn id="165" dur="1" fill="hold">
                                          <p:stCondLst>
                                            <p:cond delay="0"/>
                                          </p:stCondLst>
                                        </p:cTn>
                                        <p:tgtEl>
                                          <p:spTgt spid="42"/>
                                        </p:tgtEl>
                                        <p:attrNameLst>
                                          <p:attrName>style.visibility</p:attrName>
                                        </p:attrNameLst>
                                      </p:cBhvr>
                                      <p:to>
                                        <p:strVal val="visible"/>
                                      </p:to>
                                    </p:set>
                                    <p:animEffect transition="in" filter="wipe(down)">
                                      <p:cBhvr>
                                        <p:cTn id="166" dur="500"/>
                                        <p:tgtEl>
                                          <p:spTgt spid="42"/>
                                        </p:tgtEl>
                                      </p:cBhvr>
                                    </p:animEffec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22" presetClass="entr" presetSubtype="1" fill="hold" nodeType="clickEffect">
                                  <p:stCondLst>
                                    <p:cond delay="0"/>
                                  </p:stCondLst>
                                  <p:childTnLst>
                                    <p:set>
                                      <p:cBhvr>
                                        <p:cTn id="170" dur="1" fill="hold">
                                          <p:stCondLst>
                                            <p:cond delay="0"/>
                                          </p:stCondLst>
                                        </p:cTn>
                                        <p:tgtEl>
                                          <p:spTgt spid="44"/>
                                        </p:tgtEl>
                                        <p:attrNameLst>
                                          <p:attrName>style.visibility</p:attrName>
                                        </p:attrNameLst>
                                      </p:cBhvr>
                                      <p:to>
                                        <p:strVal val="visible"/>
                                      </p:to>
                                    </p:set>
                                    <p:animEffect transition="in" filter="wipe(up)">
                                      <p:cBhvr>
                                        <p:cTn id="171" dur="500"/>
                                        <p:tgtEl>
                                          <p:spTgt spid="44"/>
                                        </p:tgtEl>
                                      </p:cBhvr>
                                    </p:animEffect>
                                  </p:childTnLst>
                                </p:cTn>
                              </p:par>
                            </p:childTnLst>
                          </p:cTn>
                        </p:par>
                      </p:childTnLst>
                    </p:cTn>
                  </p:par>
                  <p:par>
                    <p:cTn id="172" fill="hold" nodeType="clickPar">
                      <p:stCondLst>
                        <p:cond delay="indefinite"/>
                      </p:stCondLst>
                      <p:childTnLst>
                        <p:par>
                          <p:cTn id="173" fill="hold" nodeType="withGroup">
                            <p:stCondLst>
                              <p:cond delay="0"/>
                            </p:stCondLst>
                            <p:childTnLst>
                              <p:par>
                                <p:cTn id="174" presetID="22" presetClass="entr" presetSubtype="1" fill="hold" nodeType="clickEffect">
                                  <p:stCondLst>
                                    <p:cond delay="0"/>
                                  </p:stCondLst>
                                  <p:childTnLst>
                                    <p:set>
                                      <p:cBhvr>
                                        <p:cTn id="175" dur="1" fill="hold">
                                          <p:stCondLst>
                                            <p:cond delay="0"/>
                                          </p:stCondLst>
                                        </p:cTn>
                                        <p:tgtEl>
                                          <p:spTgt spid="46"/>
                                        </p:tgtEl>
                                        <p:attrNameLst>
                                          <p:attrName>style.visibility</p:attrName>
                                        </p:attrNameLst>
                                      </p:cBhvr>
                                      <p:to>
                                        <p:strVal val="visible"/>
                                      </p:to>
                                    </p:set>
                                    <p:animEffect transition="in" filter="wipe(up)">
                                      <p:cBhvr>
                                        <p:cTn id="176" dur="500"/>
                                        <p:tgtEl>
                                          <p:spTgt spid="46"/>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3" presetClass="entr" presetSubtype="10" fill="hold" nodeType="clickEffect">
                                  <p:stCondLst>
                                    <p:cond delay="0"/>
                                  </p:stCondLst>
                                  <p:childTnLst>
                                    <p:set>
                                      <p:cBhvr>
                                        <p:cTn id="180" dur="1" fill="hold">
                                          <p:stCondLst>
                                            <p:cond delay="0"/>
                                          </p:stCondLst>
                                        </p:cTn>
                                        <p:tgtEl>
                                          <p:spTgt spid="25"/>
                                        </p:tgtEl>
                                        <p:attrNameLst>
                                          <p:attrName>style.visibility</p:attrName>
                                        </p:attrNameLst>
                                      </p:cBhvr>
                                      <p:to>
                                        <p:strVal val="visible"/>
                                      </p:to>
                                    </p:set>
                                    <p:animEffect transition="in" filter="blinds(horizontal)">
                                      <p:cBhvr>
                                        <p:cTn id="181" dur="500"/>
                                        <p:tgtEl>
                                          <p:spTgt spid="25"/>
                                        </p:tgtEl>
                                      </p:cBhvr>
                                    </p:animEffec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10" presetClass="entr" presetSubtype="0" fill="hold" grpId="0" nodeType="clickEffect">
                                  <p:stCondLst>
                                    <p:cond delay="0"/>
                                  </p:stCondLst>
                                  <p:childTnLst>
                                    <p:set>
                                      <p:cBhvr>
                                        <p:cTn id="185" dur="1" fill="hold">
                                          <p:stCondLst>
                                            <p:cond delay="0"/>
                                          </p:stCondLst>
                                        </p:cTn>
                                        <p:tgtEl>
                                          <p:spTgt spid="49"/>
                                        </p:tgtEl>
                                        <p:attrNameLst>
                                          <p:attrName>style.visibility</p:attrName>
                                        </p:attrNameLst>
                                      </p:cBhvr>
                                      <p:to>
                                        <p:strVal val="visible"/>
                                      </p:to>
                                    </p:set>
                                    <p:animEffect transition="in" filter="fade">
                                      <p:cBhvr>
                                        <p:cTn id="186" dur="2000"/>
                                        <p:tgtEl>
                                          <p:spTgt spid="49"/>
                                        </p:tgtEl>
                                      </p:cBhvr>
                                    </p:animEffect>
                                  </p:childTnLst>
                                </p:cTn>
                              </p:par>
                            </p:childTnLst>
                          </p:cTn>
                        </p:par>
                        <p:par>
                          <p:cTn id="187" fill="hold" nodeType="afterGroup">
                            <p:stCondLst>
                              <p:cond delay="2000"/>
                            </p:stCondLst>
                            <p:childTnLst>
                              <p:par>
                                <p:cTn id="188" presetID="10" presetClass="entr" presetSubtype="0" fill="hold" grpId="0" nodeType="afterEffect">
                                  <p:stCondLst>
                                    <p:cond delay="0"/>
                                  </p:stCondLst>
                                  <p:childTnLst>
                                    <p:set>
                                      <p:cBhvr>
                                        <p:cTn id="189" dur="1" fill="hold">
                                          <p:stCondLst>
                                            <p:cond delay="0"/>
                                          </p:stCondLst>
                                        </p:cTn>
                                        <p:tgtEl>
                                          <p:spTgt spid="50"/>
                                        </p:tgtEl>
                                        <p:attrNameLst>
                                          <p:attrName>style.visibility</p:attrName>
                                        </p:attrNameLst>
                                      </p:cBhvr>
                                      <p:to>
                                        <p:strVal val="visible"/>
                                      </p:to>
                                    </p:set>
                                    <p:animEffect transition="in" filter="fade">
                                      <p:cBhvr>
                                        <p:cTn id="190" dur="2000"/>
                                        <p:tgtEl>
                                          <p:spTgt spid="50"/>
                                        </p:tgtEl>
                                      </p:cBhvr>
                                    </p:animEffect>
                                  </p:childTnLst>
                                </p:cTn>
                              </p:par>
                            </p:childTnLst>
                          </p:cTn>
                        </p:par>
                        <p:par>
                          <p:cTn id="191" fill="hold" nodeType="afterGroup">
                            <p:stCondLst>
                              <p:cond delay="4000"/>
                            </p:stCondLst>
                            <p:childTnLst>
                              <p:par>
                                <p:cTn id="192" presetID="10" presetClass="entr" presetSubtype="0" fill="hold" grpId="0" nodeType="afterEffect">
                                  <p:stCondLst>
                                    <p:cond delay="0"/>
                                  </p:stCondLst>
                                  <p:childTnLst>
                                    <p:set>
                                      <p:cBhvr>
                                        <p:cTn id="193" dur="1" fill="hold">
                                          <p:stCondLst>
                                            <p:cond delay="0"/>
                                          </p:stCondLst>
                                        </p:cTn>
                                        <p:tgtEl>
                                          <p:spTgt spid="51"/>
                                        </p:tgtEl>
                                        <p:attrNameLst>
                                          <p:attrName>style.visibility</p:attrName>
                                        </p:attrNameLst>
                                      </p:cBhvr>
                                      <p:to>
                                        <p:strVal val="visible"/>
                                      </p:to>
                                    </p:set>
                                    <p:animEffect transition="in" filter="fade">
                                      <p:cBhvr>
                                        <p:cTn id="194" dur="2000"/>
                                        <p:tgtEl>
                                          <p:spTgt spid="51"/>
                                        </p:tgtEl>
                                      </p:cBhvr>
                                    </p:animEffect>
                                  </p:childTnLst>
                                </p:cTn>
                              </p:par>
                            </p:childTnLst>
                          </p:cTn>
                        </p:par>
                        <p:par>
                          <p:cTn id="195" fill="hold" nodeType="afterGroup">
                            <p:stCondLst>
                              <p:cond delay="6000"/>
                            </p:stCondLst>
                            <p:childTnLst>
                              <p:par>
                                <p:cTn id="196" presetID="10" presetClass="entr" presetSubtype="0" fill="hold" grpId="0" nodeType="afterEffect">
                                  <p:stCondLst>
                                    <p:cond delay="0"/>
                                  </p:stCondLst>
                                  <p:childTnLst>
                                    <p:set>
                                      <p:cBhvr>
                                        <p:cTn id="197" dur="1" fill="hold">
                                          <p:stCondLst>
                                            <p:cond delay="0"/>
                                          </p:stCondLst>
                                        </p:cTn>
                                        <p:tgtEl>
                                          <p:spTgt spid="52"/>
                                        </p:tgtEl>
                                        <p:attrNameLst>
                                          <p:attrName>style.visibility</p:attrName>
                                        </p:attrNameLst>
                                      </p:cBhvr>
                                      <p:to>
                                        <p:strVal val="visible"/>
                                      </p:to>
                                    </p:set>
                                    <p:animEffect transition="in" filter="fade">
                                      <p:cBhvr>
                                        <p:cTn id="198" dur="2000"/>
                                        <p:tgtEl>
                                          <p:spTgt spid="52"/>
                                        </p:tgtEl>
                                      </p:cBhvr>
                                    </p:animEffect>
                                  </p:childTnLst>
                                </p:cTn>
                              </p:par>
                            </p:childTnLst>
                          </p:cTn>
                        </p:par>
                        <p:par>
                          <p:cTn id="199" fill="hold" nodeType="afterGroup">
                            <p:stCondLst>
                              <p:cond delay="8000"/>
                            </p:stCondLst>
                            <p:childTnLst>
                              <p:par>
                                <p:cTn id="200" presetID="10" presetClass="entr" presetSubtype="0" fill="hold" grpId="0" nodeType="afterEffect">
                                  <p:stCondLst>
                                    <p:cond delay="0"/>
                                  </p:stCondLst>
                                  <p:childTnLst>
                                    <p:set>
                                      <p:cBhvr>
                                        <p:cTn id="201" dur="1" fill="hold">
                                          <p:stCondLst>
                                            <p:cond delay="0"/>
                                          </p:stCondLst>
                                        </p:cTn>
                                        <p:tgtEl>
                                          <p:spTgt spid="53"/>
                                        </p:tgtEl>
                                        <p:attrNameLst>
                                          <p:attrName>style.visibility</p:attrName>
                                        </p:attrNameLst>
                                      </p:cBhvr>
                                      <p:to>
                                        <p:strVal val="visible"/>
                                      </p:to>
                                    </p:set>
                                    <p:animEffect transition="in" filter="fade">
                                      <p:cBhvr>
                                        <p:cTn id="202" dur="2000"/>
                                        <p:tgtEl>
                                          <p:spTgt spid="53"/>
                                        </p:tgtEl>
                                      </p:cBhvr>
                                    </p:animEffect>
                                  </p:childTnLst>
                                </p:cTn>
                              </p:par>
                            </p:childTnLst>
                          </p:cTn>
                        </p:par>
                        <p:par>
                          <p:cTn id="203" fill="hold" nodeType="afterGroup">
                            <p:stCondLst>
                              <p:cond delay="10000"/>
                            </p:stCondLst>
                            <p:childTnLst>
                              <p:par>
                                <p:cTn id="204" presetID="10" presetClass="entr" presetSubtype="0" fill="hold" grpId="0" nodeType="afterEffect">
                                  <p:stCondLst>
                                    <p:cond delay="0"/>
                                  </p:stCondLst>
                                  <p:childTnLst>
                                    <p:set>
                                      <p:cBhvr>
                                        <p:cTn id="205" dur="1" fill="hold">
                                          <p:stCondLst>
                                            <p:cond delay="0"/>
                                          </p:stCondLst>
                                        </p:cTn>
                                        <p:tgtEl>
                                          <p:spTgt spid="55"/>
                                        </p:tgtEl>
                                        <p:attrNameLst>
                                          <p:attrName>style.visibility</p:attrName>
                                        </p:attrNameLst>
                                      </p:cBhvr>
                                      <p:to>
                                        <p:strVal val="visible"/>
                                      </p:to>
                                    </p:set>
                                    <p:animEffect transition="in" filter="fade">
                                      <p:cBhvr>
                                        <p:cTn id="206" dur="2000"/>
                                        <p:tgtEl>
                                          <p:spTgt spid="55"/>
                                        </p:tgtEl>
                                      </p:cBhvr>
                                    </p:animEffect>
                                  </p:childTnLst>
                                </p:cTn>
                              </p:par>
                            </p:childTnLst>
                          </p:cTn>
                        </p:par>
                        <p:par>
                          <p:cTn id="207" fill="hold" nodeType="afterGroup">
                            <p:stCondLst>
                              <p:cond delay="12000"/>
                            </p:stCondLst>
                            <p:childTnLst>
                              <p:par>
                                <p:cTn id="208" presetID="10" presetClass="entr" presetSubtype="0" fill="hold" grpId="0" nodeType="afterEffect">
                                  <p:stCondLst>
                                    <p:cond delay="0"/>
                                  </p:stCondLst>
                                  <p:childTnLst>
                                    <p:set>
                                      <p:cBhvr>
                                        <p:cTn id="209" dur="1" fill="hold">
                                          <p:stCondLst>
                                            <p:cond delay="0"/>
                                          </p:stCondLst>
                                        </p:cTn>
                                        <p:tgtEl>
                                          <p:spTgt spid="56"/>
                                        </p:tgtEl>
                                        <p:attrNameLst>
                                          <p:attrName>style.visibility</p:attrName>
                                        </p:attrNameLst>
                                      </p:cBhvr>
                                      <p:to>
                                        <p:strVal val="visible"/>
                                      </p:to>
                                    </p:set>
                                    <p:animEffect transition="in" filter="fade">
                                      <p:cBhvr>
                                        <p:cTn id="210" dur="2000"/>
                                        <p:tgtEl>
                                          <p:spTgt spid="56"/>
                                        </p:tgtEl>
                                      </p:cBhvr>
                                    </p:animEffect>
                                  </p:childTnLst>
                                </p:cTn>
                              </p:par>
                            </p:childTnLst>
                          </p:cTn>
                        </p:par>
                      </p:childTnLst>
                    </p:cTn>
                  </p:par>
                  <p:par>
                    <p:cTn id="211" fill="hold" nodeType="clickPar">
                      <p:stCondLst>
                        <p:cond delay="indefinite"/>
                      </p:stCondLst>
                      <p:childTnLst>
                        <p:par>
                          <p:cTn id="212" fill="hold" nodeType="withGroup">
                            <p:stCondLst>
                              <p:cond delay="0"/>
                            </p:stCondLst>
                            <p:childTnLst>
                              <p:par>
                                <p:cTn id="213" presetID="35" presetClass="path" presetSubtype="0" accel="50000" decel="50000" fill="hold" grpId="1" nodeType="clickEffect">
                                  <p:stCondLst>
                                    <p:cond delay="0"/>
                                  </p:stCondLst>
                                  <p:childTnLst>
                                    <p:animMotion origin="layout" path="M 2.5E-6 -1.48739E-6 L -0.14132 -0.23039 " pathEditMode="relative" rAng="0" ptsTypes="AA">
                                      <p:cBhvr>
                                        <p:cTn id="214" dur="2000" fill="hold"/>
                                        <p:tgtEl>
                                          <p:spTgt spid="49"/>
                                        </p:tgtEl>
                                        <p:attrNameLst>
                                          <p:attrName>ppt_x</p:attrName>
                                          <p:attrName>ppt_y</p:attrName>
                                        </p:attrNameLst>
                                      </p:cBhvr>
                                      <p:rCtr x="-7066" y="-11520"/>
                                    </p:animMotion>
                                  </p:childTnLst>
                                </p:cTn>
                              </p:par>
                              <p:par>
                                <p:cTn id="215" presetID="35" presetClass="path" presetSubtype="0" accel="50000" decel="50000" fill="hold" grpId="1" nodeType="withEffect">
                                  <p:stCondLst>
                                    <p:cond delay="0"/>
                                  </p:stCondLst>
                                  <p:childTnLst>
                                    <p:animMotion origin="layout" path="M -3.33333E-6 4.92019E-6 L -0.08663 -0.23503 " pathEditMode="relative" rAng="0" ptsTypes="AA">
                                      <p:cBhvr>
                                        <p:cTn id="216" dur="2000" fill="hold"/>
                                        <p:tgtEl>
                                          <p:spTgt spid="50"/>
                                        </p:tgtEl>
                                        <p:attrNameLst>
                                          <p:attrName>ppt_x</p:attrName>
                                          <p:attrName>ppt_y</p:attrName>
                                        </p:attrNameLst>
                                      </p:cBhvr>
                                      <p:rCtr x="-4340" y="-11751"/>
                                    </p:animMotion>
                                  </p:childTnLst>
                                </p:cTn>
                              </p:par>
                              <p:par>
                                <p:cTn id="217" presetID="35" presetClass="path" presetSubtype="0" accel="50000" decel="50000" fill="hold" grpId="1" nodeType="withEffect">
                                  <p:stCondLst>
                                    <p:cond delay="0"/>
                                  </p:stCondLst>
                                  <p:childTnLst>
                                    <p:animMotion origin="layout" path="M 2.77778E-6 -2.80824E-6 L -0.06476 -0.22461 " pathEditMode="relative" rAng="0" ptsTypes="AA">
                                      <p:cBhvr>
                                        <p:cTn id="218" dur="2000" fill="hold"/>
                                        <p:tgtEl>
                                          <p:spTgt spid="51"/>
                                        </p:tgtEl>
                                        <p:attrNameLst>
                                          <p:attrName>ppt_x</p:attrName>
                                          <p:attrName>ppt_y</p:attrName>
                                        </p:attrNameLst>
                                      </p:cBhvr>
                                      <p:rCtr x="-3247" y="-11242"/>
                                    </p:animMotion>
                                  </p:childTnLst>
                                </p:cTn>
                              </p:par>
                              <p:par>
                                <p:cTn id="219" presetID="35" presetClass="path" presetSubtype="0" accel="50000" decel="50000" fill="hold" grpId="1" nodeType="withEffect">
                                  <p:stCondLst>
                                    <p:cond delay="0"/>
                                  </p:stCondLst>
                                  <p:childTnLst>
                                    <p:animMotion origin="layout" path="M -2.22222E-6 -3.15984E-6 L -0.07517 -0.17256 " pathEditMode="relative" rAng="0" ptsTypes="AA">
                                      <p:cBhvr>
                                        <p:cTn id="220" dur="2000" fill="hold"/>
                                        <p:tgtEl>
                                          <p:spTgt spid="52"/>
                                        </p:tgtEl>
                                        <p:attrNameLst>
                                          <p:attrName>ppt_x</p:attrName>
                                          <p:attrName>ppt_y</p:attrName>
                                        </p:attrNameLst>
                                      </p:cBhvr>
                                      <p:rCtr x="-3767" y="-8628"/>
                                    </p:animMotion>
                                  </p:childTnLst>
                                </p:cTn>
                              </p:par>
                              <p:par>
                                <p:cTn id="221" presetID="35" presetClass="path" presetSubtype="0" accel="50000" decel="50000" fill="hold" grpId="1" nodeType="withEffect">
                                  <p:stCondLst>
                                    <p:cond delay="0"/>
                                  </p:stCondLst>
                                  <p:childTnLst>
                                    <p:animMotion origin="layout" path="M -3.05556E-6 -2.41499E-6 L -0.11788 -0.2179 " pathEditMode="relative" rAng="0" ptsTypes="AA">
                                      <p:cBhvr>
                                        <p:cTn id="222" dur="2000" fill="hold"/>
                                        <p:tgtEl>
                                          <p:spTgt spid="53"/>
                                        </p:tgtEl>
                                        <p:attrNameLst>
                                          <p:attrName>ppt_x</p:attrName>
                                          <p:attrName>ppt_y</p:attrName>
                                        </p:attrNameLst>
                                      </p:cBhvr>
                                      <p:rCtr x="-5903" y="-10895"/>
                                    </p:animMotion>
                                  </p:childTnLst>
                                </p:cTn>
                              </p:par>
                              <p:par>
                                <p:cTn id="223" presetID="35" presetClass="path" presetSubtype="0" accel="50000" decel="50000" fill="hold" grpId="1" nodeType="withEffect">
                                  <p:stCondLst>
                                    <p:cond delay="0"/>
                                  </p:stCondLst>
                                  <p:childTnLst>
                                    <p:animMotion origin="layout" path="M 1.66667E-6 4.59172E-6 L -0.06042 -0.10664 " pathEditMode="relative" rAng="0" ptsTypes="AA">
                                      <p:cBhvr>
                                        <p:cTn id="224" dur="2000" fill="hold"/>
                                        <p:tgtEl>
                                          <p:spTgt spid="55"/>
                                        </p:tgtEl>
                                        <p:attrNameLst>
                                          <p:attrName>ppt_x</p:attrName>
                                          <p:attrName>ppt_y</p:attrName>
                                        </p:attrNameLst>
                                      </p:cBhvr>
                                      <p:rCtr x="-3021" y="-5344"/>
                                    </p:animMotion>
                                  </p:childTnLst>
                                </p:cTn>
                              </p:par>
                              <p:par>
                                <p:cTn id="225" presetID="35" presetClass="path" presetSubtype="0" accel="50000" decel="50000" fill="hold" grpId="1" nodeType="withEffect">
                                  <p:stCondLst>
                                    <p:cond delay="0"/>
                                  </p:stCondLst>
                                  <p:childTnLst>
                                    <p:animMotion origin="layout" path="M -1.38889E-6 -1.24913E-7 L -0.10469 -0.096 " pathEditMode="relative" rAng="0" ptsTypes="AA">
                                      <p:cBhvr>
                                        <p:cTn id="226" dur="2000" fill="hold"/>
                                        <p:tgtEl>
                                          <p:spTgt spid="56"/>
                                        </p:tgtEl>
                                        <p:attrNameLst>
                                          <p:attrName>ppt_x</p:attrName>
                                          <p:attrName>ppt_y</p:attrName>
                                        </p:attrNameLst>
                                      </p:cBhvr>
                                      <p:rCtr x="-5243" y="-4811"/>
                                    </p:animMotion>
                                  </p:childTnLst>
                                </p:cTn>
                              </p:par>
                            </p:childTnLst>
                          </p:cTn>
                        </p:par>
                        <p:par>
                          <p:cTn id="227" fill="hold" nodeType="afterGroup">
                            <p:stCondLst>
                              <p:cond delay="2000"/>
                            </p:stCondLst>
                            <p:childTnLst>
                              <p:par>
                                <p:cTn id="228" presetID="1" presetClass="exit" presetSubtype="0" fill="hold" grpId="2" nodeType="afterEffect">
                                  <p:stCondLst>
                                    <p:cond delay="0"/>
                                  </p:stCondLst>
                                  <p:childTnLst>
                                    <p:set>
                                      <p:cBhvr>
                                        <p:cTn id="229" dur="1" fill="hold">
                                          <p:stCondLst>
                                            <p:cond delay="0"/>
                                          </p:stCondLst>
                                        </p:cTn>
                                        <p:tgtEl>
                                          <p:spTgt spid="49"/>
                                        </p:tgtEl>
                                        <p:attrNameLst>
                                          <p:attrName>style.visibility</p:attrName>
                                        </p:attrNameLst>
                                      </p:cBhvr>
                                      <p:to>
                                        <p:strVal val="hidden"/>
                                      </p:to>
                                    </p:set>
                                  </p:childTnLst>
                                </p:cTn>
                              </p:par>
                              <p:par>
                                <p:cTn id="230" presetID="1" presetClass="exit" presetSubtype="0" fill="hold" grpId="2" nodeType="withEffect">
                                  <p:stCondLst>
                                    <p:cond delay="0"/>
                                  </p:stCondLst>
                                  <p:childTnLst>
                                    <p:set>
                                      <p:cBhvr>
                                        <p:cTn id="231" dur="1" fill="hold">
                                          <p:stCondLst>
                                            <p:cond delay="0"/>
                                          </p:stCondLst>
                                        </p:cTn>
                                        <p:tgtEl>
                                          <p:spTgt spid="50"/>
                                        </p:tgtEl>
                                        <p:attrNameLst>
                                          <p:attrName>style.visibility</p:attrName>
                                        </p:attrNameLst>
                                      </p:cBhvr>
                                      <p:to>
                                        <p:strVal val="hidden"/>
                                      </p:to>
                                    </p:set>
                                  </p:childTnLst>
                                </p:cTn>
                              </p:par>
                              <p:par>
                                <p:cTn id="232" presetID="1" presetClass="exit" presetSubtype="0" fill="hold" grpId="2" nodeType="withEffect">
                                  <p:stCondLst>
                                    <p:cond delay="0"/>
                                  </p:stCondLst>
                                  <p:childTnLst>
                                    <p:set>
                                      <p:cBhvr>
                                        <p:cTn id="233" dur="1" fill="hold">
                                          <p:stCondLst>
                                            <p:cond delay="0"/>
                                          </p:stCondLst>
                                        </p:cTn>
                                        <p:tgtEl>
                                          <p:spTgt spid="51"/>
                                        </p:tgtEl>
                                        <p:attrNameLst>
                                          <p:attrName>style.visibility</p:attrName>
                                        </p:attrNameLst>
                                      </p:cBhvr>
                                      <p:to>
                                        <p:strVal val="hidden"/>
                                      </p:to>
                                    </p:set>
                                  </p:childTnLst>
                                </p:cTn>
                              </p:par>
                              <p:par>
                                <p:cTn id="234" presetID="1" presetClass="exit" presetSubtype="0" fill="hold" grpId="2" nodeType="withEffect">
                                  <p:stCondLst>
                                    <p:cond delay="0"/>
                                  </p:stCondLst>
                                  <p:childTnLst>
                                    <p:set>
                                      <p:cBhvr>
                                        <p:cTn id="235" dur="1" fill="hold">
                                          <p:stCondLst>
                                            <p:cond delay="0"/>
                                          </p:stCondLst>
                                        </p:cTn>
                                        <p:tgtEl>
                                          <p:spTgt spid="52"/>
                                        </p:tgtEl>
                                        <p:attrNameLst>
                                          <p:attrName>style.visibility</p:attrName>
                                        </p:attrNameLst>
                                      </p:cBhvr>
                                      <p:to>
                                        <p:strVal val="hidden"/>
                                      </p:to>
                                    </p:set>
                                  </p:childTnLst>
                                </p:cTn>
                              </p:par>
                              <p:par>
                                <p:cTn id="236" presetID="1" presetClass="exit" presetSubtype="0" fill="hold" grpId="2" nodeType="withEffect">
                                  <p:stCondLst>
                                    <p:cond delay="0"/>
                                  </p:stCondLst>
                                  <p:childTnLst>
                                    <p:set>
                                      <p:cBhvr>
                                        <p:cTn id="237" dur="1" fill="hold">
                                          <p:stCondLst>
                                            <p:cond delay="0"/>
                                          </p:stCondLst>
                                        </p:cTn>
                                        <p:tgtEl>
                                          <p:spTgt spid="53"/>
                                        </p:tgtEl>
                                        <p:attrNameLst>
                                          <p:attrName>style.visibility</p:attrName>
                                        </p:attrNameLst>
                                      </p:cBhvr>
                                      <p:to>
                                        <p:strVal val="hidden"/>
                                      </p:to>
                                    </p:set>
                                  </p:childTnLst>
                                </p:cTn>
                              </p:par>
                              <p:par>
                                <p:cTn id="238" presetID="1" presetClass="exit" presetSubtype="0" fill="hold" grpId="2" nodeType="withEffect">
                                  <p:stCondLst>
                                    <p:cond delay="0"/>
                                  </p:stCondLst>
                                  <p:childTnLst>
                                    <p:set>
                                      <p:cBhvr>
                                        <p:cTn id="239" dur="1" fill="hold">
                                          <p:stCondLst>
                                            <p:cond delay="0"/>
                                          </p:stCondLst>
                                        </p:cTn>
                                        <p:tgtEl>
                                          <p:spTgt spid="55"/>
                                        </p:tgtEl>
                                        <p:attrNameLst>
                                          <p:attrName>style.visibility</p:attrName>
                                        </p:attrNameLst>
                                      </p:cBhvr>
                                      <p:to>
                                        <p:strVal val="hidden"/>
                                      </p:to>
                                    </p:set>
                                  </p:childTnLst>
                                </p:cTn>
                              </p:par>
                              <p:par>
                                <p:cTn id="240" presetID="1" presetClass="exit" presetSubtype="0" fill="hold" grpId="2" nodeType="withEffect">
                                  <p:stCondLst>
                                    <p:cond delay="0"/>
                                  </p:stCondLst>
                                  <p:childTnLst>
                                    <p:set>
                                      <p:cBhvr>
                                        <p:cTn id="241" dur="1" fill="hold">
                                          <p:stCondLst>
                                            <p:cond delay="0"/>
                                          </p:stCondLst>
                                        </p:cTn>
                                        <p:tgtEl>
                                          <p:spTgt spid="56"/>
                                        </p:tgtEl>
                                        <p:attrNameLst>
                                          <p:attrName>style.visibility</p:attrName>
                                        </p:attrNameLst>
                                      </p:cBhvr>
                                      <p:to>
                                        <p:strVal val="hidden"/>
                                      </p:to>
                                    </p:set>
                                  </p:childTnLst>
                                </p:cTn>
                              </p:par>
                              <p:par>
                                <p:cTn id="242" presetID="1" presetClass="entr" presetSubtype="0" fill="hold" grpId="0" nodeType="withEffect">
                                  <p:stCondLst>
                                    <p:cond delay="0"/>
                                  </p:stCondLst>
                                  <p:childTnLst>
                                    <p:set>
                                      <p:cBhvr>
                                        <p:cTn id="243" dur="1" fill="hold">
                                          <p:stCondLst>
                                            <p:cond delay="0"/>
                                          </p:stCondLst>
                                        </p:cTn>
                                        <p:tgtEl>
                                          <p:spTgt spid="57"/>
                                        </p:tgtEl>
                                        <p:attrNameLst>
                                          <p:attrName>style.visibility</p:attrName>
                                        </p:attrNameLst>
                                      </p:cBhvr>
                                      <p:to>
                                        <p:strVal val="visible"/>
                                      </p:to>
                                    </p:set>
                                  </p:childTnLst>
                                </p:cTn>
                              </p:par>
                              <p:par>
                                <p:cTn id="244" presetID="1" presetClass="entr" presetSubtype="0" fill="hold" grpId="0" nodeType="withEffect">
                                  <p:stCondLst>
                                    <p:cond delay="0"/>
                                  </p:stCondLst>
                                  <p:childTnLst>
                                    <p:set>
                                      <p:cBhvr>
                                        <p:cTn id="245" dur="1" fill="hold">
                                          <p:stCondLst>
                                            <p:cond delay="0"/>
                                          </p:stCondLst>
                                        </p:cTn>
                                        <p:tgtEl>
                                          <p:spTgt spid="58"/>
                                        </p:tgtEl>
                                        <p:attrNameLst>
                                          <p:attrName>style.visibility</p:attrName>
                                        </p:attrNameLst>
                                      </p:cBhvr>
                                      <p:to>
                                        <p:strVal val="visible"/>
                                      </p:to>
                                    </p:set>
                                  </p:childTnLst>
                                </p:cTn>
                              </p:par>
                              <p:par>
                                <p:cTn id="246" presetID="1" presetClass="entr" presetSubtype="0" fill="hold" grpId="0" nodeType="withEffect">
                                  <p:stCondLst>
                                    <p:cond delay="0"/>
                                  </p:stCondLst>
                                  <p:childTnLst>
                                    <p:set>
                                      <p:cBhvr>
                                        <p:cTn id="247" dur="1" fill="hold">
                                          <p:stCondLst>
                                            <p:cond delay="0"/>
                                          </p:stCondLst>
                                        </p:cTn>
                                        <p:tgtEl>
                                          <p:spTgt spid="59"/>
                                        </p:tgtEl>
                                        <p:attrNameLst>
                                          <p:attrName>style.visibility</p:attrName>
                                        </p:attrNameLst>
                                      </p:cBhvr>
                                      <p:to>
                                        <p:strVal val="visible"/>
                                      </p:to>
                                    </p:set>
                                  </p:childTnLst>
                                </p:cTn>
                              </p:par>
                              <p:par>
                                <p:cTn id="248" presetID="1" presetClass="entr" presetSubtype="0" fill="hold" grpId="0" nodeType="withEffect">
                                  <p:stCondLst>
                                    <p:cond delay="0"/>
                                  </p:stCondLst>
                                  <p:childTnLst>
                                    <p:set>
                                      <p:cBhvr>
                                        <p:cTn id="249" dur="1" fill="hold">
                                          <p:stCondLst>
                                            <p:cond delay="0"/>
                                          </p:stCondLst>
                                        </p:cTn>
                                        <p:tgtEl>
                                          <p:spTgt spid="60"/>
                                        </p:tgtEl>
                                        <p:attrNameLst>
                                          <p:attrName>style.visibility</p:attrName>
                                        </p:attrNameLst>
                                      </p:cBhvr>
                                      <p:to>
                                        <p:strVal val="visible"/>
                                      </p:to>
                                    </p:set>
                                  </p:childTnLst>
                                </p:cTn>
                              </p:par>
                              <p:par>
                                <p:cTn id="250" presetID="1" presetClass="entr" presetSubtype="0" fill="hold" grpId="0" nodeType="withEffect">
                                  <p:stCondLst>
                                    <p:cond delay="0"/>
                                  </p:stCondLst>
                                  <p:childTnLst>
                                    <p:set>
                                      <p:cBhvr>
                                        <p:cTn id="251" dur="1" fill="hold">
                                          <p:stCondLst>
                                            <p:cond delay="0"/>
                                          </p:stCondLst>
                                        </p:cTn>
                                        <p:tgtEl>
                                          <p:spTgt spid="61"/>
                                        </p:tgtEl>
                                        <p:attrNameLst>
                                          <p:attrName>style.visibility</p:attrName>
                                        </p:attrNameLst>
                                      </p:cBhvr>
                                      <p:to>
                                        <p:strVal val="visible"/>
                                      </p:to>
                                    </p:set>
                                  </p:childTnLst>
                                </p:cTn>
                              </p:par>
                              <p:par>
                                <p:cTn id="252" presetID="1" presetClass="entr" presetSubtype="0" fill="hold" grpId="0" nodeType="withEffect">
                                  <p:stCondLst>
                                    <p:cond delay="0"/>
                                  </p:stCondLst>
                                  <p:childTnLst>
                                    <p:set>
                                      <p:cBhvr>
                                        <p:cTn id="253" dur="1" fill="hold">
                                          <p:stCondLst>
                                            <p:cond delay="0"/>
                                          </p:stCondLst>
                                        </p:cTn>
                                        <p:tgtEl>
                                          <p:spTgt spid="62"/>
                                        </p:tgtEl>
                                        <p:attrNameLst>
                                          <p:attrName>style.visibility</p:attrName>
                                        </p:attrNameLst>
                                      </p:cBhvr>
                                      <p:to>
                                        <p:strVal val="visible"/>
                                      </p:to>
                                    </p:set>
                                  </p:childTnLst>
                                </p:cTn>
                              </p:par>
                              <p:par>
                                <p:cTn id="254" presetID="1" presetClass="entr" presetSubtype="0" fill="hold" grpId="0" nodeType="withEffect">
                                  <p:stCondLst>
                                    <p:cond delay="0"/>
                                  </p:stCondLst>
                                  <p:childTnLst>
                                    <p:set>
                                      <p:cBhvr>
                                        <p:cTn id="255" dur="1" fill="hold">
                                          <p:stCondLst>
                                            <p:cond delay="0"/>
                                          </p:stCondLst>
                                        </p:cTn>
                                        <p:tgtEl>
                                          <p:spTgt spid="63"/>
                                        </p:tgtEl>
                                        <p:attrNameLst>
                                          <p:attrName>style.visibility</p:attrName>
                                        </p:attrNameLst>
                                      </p:cBhvr>
                                      <p:to>
                                        <p:strVal val="visible"/>
                                      </p:to>
                                    </p:set>
                                  </p:childTnLst>
                                </p:cTn>
                              </p:par>
                            </p:childTnLst>
                          </p:cTn>
                        </p:par>
                      </p:childTnLst>
                    </p:cTn>
                  </p:par>
                  <p:par>
                    <p:cTn id="256" fill="hold" nodeType="clickPar">
                      <p:stCondLst>
                        <p:cond delay="indefinite"/>
                      </p:stCondLst>
                      <p:childTnLst>
                        <p:par>
                          <p:cTn id="257" fill="hold" nodeType="withGroup">
                            <p:stCondLst>
                              <p:cond delay="0"/>
                            </p:stCondLst>
                            <p:childTnLst>
                              <p:par>
                                <p:cTn id="258" presetID="3" presetClass="entr" presetSubtype="10" fill="hold" grpId="0" nodeType="clickEffect">
                                  <p:stCondLst>
                                    <p:cond delay="0"/>
                                  </p:stCondLst>
                                  <p:childTnLst>
                                    <p:set>
                                      <p:cBhvr>
                                        <p:cTn id="259" dur="1" fill="hold">
                                          <p:stCondLst>
                                            <p:cond delay="0"/>
                                          </p:stCondLst>
                                        </p:cTn>
                                        <p:tgtEl>
                                          <p:spTgt spid="69"/>
                                        </p:tgtEl>
                                        <p:attrNameLst>
                                          <p:attrName>style.visibility</p:attrName>
                                        </p:attrNameLst>
                                      </p:cBhvr>
                                      <p:to>
                                        <p:strVal val="visible"/>
                                      </p:to>
                                    </p:set>
                                    <p:animEffect transition="in" filter="blinds(horizontal)">
                                      <p:cBhvr>
                                        <p:cTn id="260" dur="500"/>
                                        <p:tgtEl>
                                          <p:spTgt spid="69"/>
                                        </p:tgtEl>
                                      </p:cBhvr>
                                    </p:animEffect>
                                  </p:childTnLst>
                                </p:cTn>
                              </p:par>
                            </p:childTnLst>
                          </p:cTn>
                        </p:par>
                      </p:childTnLst>
                    </p:cTn>
                  </p:par>
                  <p:par>
                    <p:cTn id="261" fill="hold">
                      <p:stCondLst>
                        <p:cond delay="indefinite"/>
                      </p:stCondLst>
                      <p:childTnLst>
                        <p:par>
                          <p:cTn id="262" fill="hold">
                            <p:stCondLst>
                              <p:cond delay="0"/>
                            </p:stCondLst>
                            <p:childTnLst>
                              <p:par>
                                <p:cTn id="263" presetID="3" presetClass="entr" presetSubtype="10" fill="hold" nodeType="clickEffect">
                                  <p:stCondLst>
                                    <p:cond delay="0"/>
                                  </p:stCondLst>
                                  <p:childTnLst>
                                    <p:set>
                                      <p:cBhvr>
                                        <p:cTn id="264" dur="1" fill="hold">
                                          <p:stCondLst>
                                            <p:cond delay="0"/>
                                          </p:stCondLst>
                                        </p:cTn>
                                        <p:tgtEl>
                                          <p:spTgt spid="64"/>
                                        </p:tgtEl>
                                        <p:attrNameLst>
                                          <p:attrName>style.visibility</p:attrName>
                                        </p:attrNameLst>
                                      </p:cBhvr>
                                      <p:to>
                                        <p:strVal val="visible"/>
                                      </p:to>
                                    </p:set>
                                    <p:animEffect transition="in" filter="blinds(horizontal)">
                                      <p:cBhvr>
                                        <p:cTn id="265" dur="500"/>
                                        <p:tgtEl>
                                          <p:spTgt spid="64"/>
                                        </p:tgtEl>
                                      </p:cBhvr>
                                    </p:animEffect>
                                  </p:childTnLst>
                                </p:cTn>
                              </p:par>
                            </p:childTnLst>
                          </p:cTn>
                        </p:par>
                      </p:childTnLst>
                    </p:cTn>
                  </p:par>
                  <p:par>
                    <p:cTn id="266" fill="hold" nodeType="clickPar">
                      <p:stCondLst>
                        <p:cond delay="indefinite"/>
                      </p:stCondLst>
                      <p:childTnLst>
                        <p:par>
                          <p:cTn id="267" fill="hold" nodeType="withGroup">
                            <p:stCondLst>
                              <p:cond delay="0"/>
                            </p:stCondLst>
                            <p:childTnLst>
                              <p:par>
                                <p:cTn id="268" presetID="3" presetClass="entr" presetSubtype="10" fill="hold" grpId="0" nodeType="clickEffect">
                                  <p:stCondLst>
                                    <p:cond delay="0"/>
                                  </p:stCondLst>
                                  <p:childTnLst>
                                    <p:set>
                                      <p:cBhvr>
                                        <p:cTn id="269" dur="1" fill="hold">
                                          <p:stCondLst>
                                            <p:cond delay="0"/>
                                          </p:stCondLst>
                                        </p:cTn>
                                        <p:tgtEl>
                                          <p:spTgt spid="65"/>
                                        </p:tgtEl>
                                        <p:attrNameLst>
                                          <p:attrName>style.visibility</p:attrName>
                                        </p:attrNameLst>
                                      </p:cBhvr>
                                      <p:to>
                                        <p:strVal val="visible"/>
                                      </p:to>
                                    </p:set>
                                    <p:animEffect transition="in" filter="blinds(horizontal)">
                                      <p:cBhvr>
                                        <p:cTn id="270" dur="500"/>
                                        <p:tgtEl>
                                          <p:spTgt spid="65"/>
                                        </p:tgtEl>
                                      </p:cBhvr>
                                    </p:animEffect>
                                  </p:childTnLst>
                                </p:cTn>
                              </p:par>
                            </p:childTnLst>
                          </p:cTn>
                        </p:par>
                      </p:childTnLst>
                    </p:cTn>
                  </p:par>
                  <p:par>
                    <p:cTn id="271" fill="hold" nodeType="clickPar">
                      <p:stCondLst>
                        <p:cond delay="indefinite"/>
                      </p:stCondLst>
                      <p:childTnLst>
                        <p:par>
                          <p:cTn id="272" fill="hold" nodeType="withGroup">
                            <p:stCondLst>
                              <p:cond delay="0"/>
                            </p:stCondLst>
                            <p:childTnLst>
                              <p:par>
                                <p:cTn id="273" presetID="3" presetClass="entr" presetSubtype="10" fill="hold" nodeType="clickEffect">
                                  <p:stCondLst>
                                    <p:cond delay="0"/>
                                  </p:stCondLst>
                                  <p:childTnLst>
                                    <p:set>
                                      <p:cBhvr>
                                        <p:cTn id="274" dur="1" fill="hold">
                                          <p:stCondLst>
                                            <p:cond delay="0"/>
                                          </p:stCondLst>
                                        </p:cTn>
                                        <p:tgtEl>
                                          <p:spTgt spid="67"/>
                                        </p:tgtEl>
                                        <p:attrNameLst>
                                          <p:attrName>style.visibility</p:attrName>
                                        </p:attrNameLst>
                                      </p:cBhvr>
                                      <p:to>
                                        <p:strVal val="visible"/>
                                      </p:to>
                                    </p:set>
                                    <p:animEffect transition="in" filter="blinds(horizontal)">
                                      <p:cBhvr>
                                        <p:cTn id="275" dur="500"/>
                                        <p:tgtEl>
                                          <p:spTgt spid="67"/>
                                        </p:tgtEl>
                                      </p:cBhvr>
                                    </p:animEffect>
                                  </p:childTnLst>
                                </p:cTn>
                              </p:par>
                            </p:childTnLst>
                          </p:cTn>
                        </p:par>
                      </p:childTnLst>
                    </p:cTn>
                  </p:par>
                  <p:par>
                    <p:cTn id="276" fill="hold" nodeType="clickPar">
                      <p:stCondLst>
                        <p:cond delay="indefinite"/>
                      </p:stCondLst>
                      <p:childTnLst>
                        <p:par>
                          <p:cTn id="277" fill="hold" nodeType="withGroup">
                            <p:stCondLst>
                              <p:cond delay="0"/>
                            </p:stCondLst>
                            <p:childTnLst>
                              <p:par>
                                <p:cTn id="278" presetID="3" presetClass="entr" presetSubtype="10" fill="hold" grpId="0" nodeType="clickEffect">
                                  <p:stCondLst>
                                    <p:cond delay="0"/>
                                  </p:stCondLst>
                                  <p:childTnLst>
                                    <p:set>
                                      <p:cBhvr>
                                        <p:cTn id="279" dur="1" fill="hold">
                                          <p:stCondLst>
                                            <p:cond delay="0"/>
                                          </p:stCondLst>
                                        </p:cTn>
                                        <p:tgtEl>
                                          <p:spTgt spid="68"/>
                                        </p:tgtEl>
                                        <p:attrNameLst>
                                          <p:attrName>style.visibility</p:attrName>
                                        </p:attrNameLst>
                                      </p:cBhvr>
                                      <p:to>
                                        <p:strVal val="visible"/>
                                      </p:to>
                                    </p:set>
                                    <p:animEffect transition="in" filter="blinds(horizontal)">
                                      <p:cBhvr>
                                        <p:cTn id="280" dur="500"/>
                                        <p:tgtEl>
                                          <p:spTgt spid="68"/>
                                        </p:tgtEl>
                                      </p:cBhvr>
                                    </p:animEffect>
                                  </p:childTnLst>
                                </p:cTn>
                              </p:par>
                            </p:childTnLst>
                          </p:cTn>
                        </p:par>
                      </p:childTnLst>
                    </p:cTn>
                  </p:par>
                  <p:par>
                    <p:cTn id="281" fill="hold" nodeType="clickPar">
                      <p:stCondLst>
                        <p:cond delay="indefinite"/>
                      </p:stCondLst>
                      <p:childTnLst>
                        <p:par>
                          <p:cTn id="282" fill="hold" nodeType="withGroup">
                            <p:stCondLst>
                              <p:cond delay="0"/>
                            </p:stCondLst>
                            <p:childTnLst>
                              <p:par>
                                <p:cTn id="283" presetID="3" presetClass="entr" presetSubtype="10" fill="hold" grpId="0" nodeType="clickEffect">
                                  <p:stCondLst>
                                    <p:cond delay="0"/>
                                  </p:stCondLst>
                                  <p:childTnLst>
                                    <p:set>
                                      <p:cBhvr>
                                        <p:cTn id="284" dur="1" fill="hold">
                                          <p:stCondLst>
                                            <p:cond delay="0"/>
                                          </p:stCondLst>
                                        </p:cTn>
                                        <p:tgtEl>
                                          <p:spTgt spid="66"/>
                                        </p:tgtEl>
                                        <p:attrNameLst>
                                          <p:attrName>style.visibility</p:attrName>
                                        </p:attrNameLst>
                                      </p:cBhvr>
                                      <p:to>
                                        <p:strVal val="visible"/>
                                      </p:to>
                                    </p:set>
                                    <p:animEffect transition="in" filter="blinds(horizontal)">
                                      <p:cBhvr>
                                        <p:cTn id="28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19" grpId="2" animBg="1"/>
      <p:bldP spid="20" grpId="0" animBg="1"/>
      <p:bldP spid="20" grpId="1" animBg="1"/>
      <p:bldP spid="20" grpId="2" animBg="1"/>
      <p:bldP spid="21" grpId="0" animBg="1"/>
      <p:bldP spid="21" grpId="1" animBg="1"/>
      <p:bldP spid="21" grpId="2" animBg="1"/>
      <p:bldP spid="22" grpId="0" animBg="1"/>
      <p:bldP spid="22" grpId="1" animBg="1"/>
      <p:bldP spid="22" grpId="2" animBg="1"/>
      <p:bldP spid="23" grpId="0" animBg="1"/>
      <p:bldP spid="23" grpId="1" animBg="1"/>
      <p:bldP spid="23" grpId="2" animBg="1"/>
      <p:bldP spid="24" grpId="0" animBg="1"/>
      <p:bldP spid="24" grpId="1" animBg="1"/>
      <p:bldP spid="24" grpId="2" animBg="1"/>
      <p:bldP spid="26" grpId="0" animBg="1"/>
      <p:bldP spid="27" grpId="0" animBg="1"/>
      <p:bldP spid="28" grpId="0" animBg="1"/>
      <p:bldP spid="29" grpId="0" animBg="1"/>
      <p:bldP spid="30" grpId="0" animBg="1"/>
      <p:bldP spid="31" grpId="0" animBg="1"/>
      <p:bldP spid="49" grpId="0" animBg="1"/>
      <p:bldP spid="49" grpId="1" animBg="1"/>
      <p:bldP spid="49" grpId="2" animBg="1"/>
      <p:bldP spid="50" grpId="0" animBg="1"/>
      <p:bldP spid="50" grpId="1" animBg="1"/>
      <p:bldP spid="50" grpId="2" animBg="1"/>
      <p:bldP spid="51" grpId="0" animBg="1"/>
      <p:bldP spid="51" grpId="1" animBg="1"/>
      <p:bldP spid="51" grpId="2" animBg="1"/>
      <p:bldP spid="52" grpId="0" animBg="1"/>
      <p:bldP spid="52" grpId="1" animBg="1"/>
      <p:bldP spid="52" grpId="2" animBg="1"/>
      <p:bldP spid="53" grpId="0" animBg="1"/>
      <p:bldP spid="53" grpId="1" animBg="1"/>
      <p:bldP spid="53" grpId="2" animBg="1"/>
      <p:bldP spid="55" grpId="0" animBg="1"/>
      <p:bldP spid="55" grpId="1" animBg="1"/>
      <p:bldP spid="55" grpId="2" animBg="1"/>
      <p:bldP spid="56" grpId="0" animBg="1"/>
      <p:bldP spid="56" grpId="1" animBg="1"/>
      <p:bldP spid="56" grpId="2" animBg="1"/>
      <p:bldP spid="57" grpId="0" animBg="1"/>
      <p:bldP spid="58" grpId="0" animBg="1"/>
      <p:bldP spid="59" grpId="0" animBg="1"/>
      <p:bldP spid="60" grpId="0" animBg="1"/>
      <p:bldP spid="61" grpId="0" animBg="1"/>
      <p:bldP spid="62" grpId="0" animBg="1"/>
      <p:bldP spid="63" grpId="0" animBg="1"/>
      <p:bldP spid="65" grpId="0"/>
      <p:bldP spid="66" grpId="0"/>
      <p:bldP spid="68" grpId="0"/>
      <p:bldP spid="54"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a:extLst>
              <a:ext uri="{FF2B5EF4-FFF2-40B4-BE49-F238E27FC236}">
                <a16:creationId xmlns:a16="http://schemas.microsoft.com/office/drawing/2014/main" id="{129600AE-1EFF-4D0E-B841-BC8C27DEA988}"/>
              </a:ext>
            </a:extLst>
          </p:cNvPr>
          <p:cNvSpPr>
            <a:spLocks noGrp="1"/>
          </p:cNvSpPr>
          <p:nvPr>
            <p:ph sz="quarter" idx="1"/>
          </p:nvPr>
        </p:nvSpPr>
        <p:spPr>
          <a:xfrm>
            <a:off x="1703389" y="166688"/>
            <a:ext cx="8328025" cy="1143000"/>
          </a:xfrm>
        </p:spPr>
        <p:txBody>
          <a:bodyPr/>
          <a:lstStyle/>
          <a:p>
            <a:r>
              <a:rPr lang="en-CA" altLang="en-US" dirty="0"/>
              <a:t>Remember this sentence, use it to write your interpretation of </a:t>
            </a:r>
            <a:r>
              <a:rPr lang="en-CA" altLang="en-US" i="1" dirty="0"/>
              <a:t>r</a:t>
            </a:r>
            <a:r>
              <a:rPr lang="en-CA" altLang="en-US" i="1" baseline="30000" dirty="0"/>
              <a:t>2</a:t>
            </a:r>
            <a:r>
              <a:rPr lang="en-CA" altLang="en-US" dirty="0"/>
              <a:t>:</a:t>
            </a:r>
          </a:p>
        </p:txBody>
      </p:sp>
      <p:sp>
        <p:nvSpPr>
          <p:cNvPr id="25603" name="Content Placeholder 2">
            <a:extLst>
              <a:ext uri="{FF2B5EF4-FFF2-40B4-BE49-F238E27FC236}">
                <a16:creationId xmlns:a16="http://schemas.microsoft.com/office/drawing/2014/main" id="{665A4A3B-01EB-44BC-A20C-4DB26ACAB76E}"/>
              </a:ext>
            </a:extLst>
          </p:cNvPr>
          <p:cNvSpPr txBox="1">
            <a:spLocks/>
          </p:cNvSpPr>
          <p:nvPr/>
        </p:nvSpPr>
        <p:spPr bwMode="auto">
          <a:xfrm>
            <a:off x="1690689" y="2492375"/>
            <a:ext cx="87836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sz="2200" dirty="0"/>
              <a:t>Suppose we are using a child’s age to predict their weight and “r” is equal to 0.90655, what is your interpretation of </a:t>
            </a:r>
            <a:r>
              <a:rPr lang="en-CA" altLang="en-US" sz="2000" i="1" dirty="0"/>
              <a:t>r</a:t>
            </a:r>
            <a:r>
              <a:rPr lang="en-CA" altLang="en-US" sz="2000" i="1" baseline="30000" dirty="0"/>
              <a:t>2 </a:t>
            </a:r>
            <a:r>
              <a:rPr lang="en-CA" altLang="en-US" sz="2200" dirty="0"/>
              <a:t>?</a:t>
            </a:r>
          </a:p>
        </p:txBody>
      </p:sp>
      <p:sp>
        <p:nvSpPr>
          <p:cNvPr id="5" name="TextBox 4">
            <a:extLst>
              <a:ext uri="{FF2B5EF4-FFF2-40B4-BE49-F238E27FC236}">
                <a16:creationId xmlns:a16="http://schemas.microsoft.com/office/drawing/2014/main" id="{DD6EDBE1-6D3D-4890-B557-254D4CF5977A}"/>
              </a:ext>
            </a:extLst>
          </p:cNvPr>
          <p:cNvSpPr txBox="1">
            <a:spLocks noChangeArrowheads="1"/>
          </p:cNvSpPr>
          <p:nvPr/>
        </p:nvSpPr>
        <p:spPr bwMode="auto">
          <a:xfrm>
            <a:off x="1717675" y="3251200"/>
            <a:ext cx="856138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200" i="1" dirty="0">
                <a:solidFill>
                  <a:srgbClr val="FF0000"/>
                </a:solidFill>
                <a:latin typeface="Times New Roman" panose="02020603050405020304" pitchFamily="18" charset="0"/>
                <a:cs typeface="Times New Roman" panose="02020603050405020304" pitchFamily="18" charset="0"/>
              </a:rPr>
              <a:t>This means that: 82.183% of the variation in your child’s weight can be explained by the linear relationship with your child’s age.  </a:t>
            </a:r>
            <a:endParaRPr lang="en-CA" altLang="en-US" sz="2200" dirty="0">
              <a:solidFill>
                <a:srgbClr val="FF0000"/>
              </a:solidFill>
              <a:latin typeface="Times New Roman" panose="02020603050405020304" pitchFamily="18" charset="0"/>
              <a:cs typeface="Times New Roman" panose="02020603050405020304" pitchFamily="18" charset="0"/>
            </a:endParaRPr>
          </a:p>
        </p:txBody>
      </p:sp>
      <p:pic>
        <p:nvPicPr>
          <p:cNvPr id="25605" name="Picture 5">
            <a:extLst>
              <a:ext uri="{FF2B5EF4-FFF2-40B4-BE49-F238E27FC236}">
                <a16:creationId xmlns:a16="http://schemas.microsoft.com/office/drawing/2014/main" id="{96826FE0-76EB-4847-9EBA-3565BD84E8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0864" y="976314"/>
            <a:ext cx="832802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Content Placeholder 2">
            <a:extLst>
              <a:ext uri="{FF2B5EF4-FFF2-40B4-BE49-F238E27FC236}">
                <a16:creationId xmlns:a16="http://schemas.microsoft.com/office/drawing/2014/main" id="{4C7B3CAF-2B5C-420B-A576-AA967E9923CE}"/>
              </a:ext>
            </a:extLst>
          </p:cNvPr>
          <p:cNvSpPr txBox="1">
            <a:spLocks/>
          </p:cNvSpPr>
          <p:nvPr/>
        </p:nvSpPr>
        <p:spPr bwMode="auto">
          <a:xfrm>
            <a:off x="1620839" y="4799013"/>
            <a:ext cx="87836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sz="2200" dirty="0"/>
              <a:t>Using your walking speed to predict pulse rates.  “r” is equal to 0.960786. what is your interpretation of </a:t>
            </a:r>
            <a:r>
              <a:rPr lang="en-CA" altLang="en-US" sz="2000" i="1" dirty="0"/>
              <a:t>r</a:t>
            </a:r>
            <a:r>
              <a:rPr lang="en-CA" altLang="en-US" sz="2000" i="1" baseline="30000" dirty="0"/>
              <a:t>2 </a:t>
            </a:r>
            <a:r>
              <a:rPr lang="en-CA" altLang="en-US" sz="2200" dirty="0"/>
              <a:t>?</a:t>
            </a:r>
          </a:p>
        </p:txBody>
      </p:sp>
      <p:sp>
        <p:nvSpPr>
          <p:cNvPr id="9" name="TextBox 8">
            <a:extLst>
              <a:ext uri="{FF2B5EF4-FFF2-40B4-BE49-F238E27FC236}">
                <a16:creationId xmlns:a16="http://schemas.microsoft.com/office/drawing/2014/main" id="{761A8E42-C490-4800-B126-B5F2A433B7DF}"/>
              </a:ext>
            </a:extLst>
          </p:cNvPr>
          <p:cNvSpPr txBox="1">
            <a:spLocks noChangeArrowheads="1"/>
          </p:cNvSpPr>
          <p:nvPr/>
        </p:nvSpPr>
        <p:spPr bwMode="auto">
          <a:xfrm>
            <a:off x="1731964" y="5622925"/>
            <a:ext cx="85613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200" i="1">
                <a:solidFill>
                  <a:srgbClr val="FF0000"/>
                </a:solidFill>
                <a:latin typeface="Times New Roman" panose="02020603050405020304" pitchFamily="18" charset="0"/>
                <a:cs typeface="Times New Roman" panose="02020603050405020304" pitchFamily="18" charset="0"/>
              </a:rPr>
              <a:t>92.3% of the variation in pulse rate can be explained by the linear relationship with walking speed</a:t>
            </a:r>
            <a:endParaRPr lang="en-CA" altLang="en-US" sz="2200">
              <a:solidFill>
                <a:srgbClr val="FF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94276-991A-4AD4-8113-7AC77366654A}"/>
              </a:ext>
            </a:extLst>
          </p:cNvPr>
          <p:cNvSpPr>
            <a:spLocks noGrp="1"/>
          </p:cNvSpPr>
          <p:nvPr>
            <p:ph type="title"/>
          </p:nvPr>
        </p:nvSpPr>
        <p:spPr>
          <a:xfrm>
            <a:off x="1693864" y="165101"/>
            <a:ext cx="8442325" cy="1173163"/>
          </a:xfrm>
        </p:spPr>
        <p:txBody>
          <a:bodyPr>
            <a:normAutofit fontScale="90000"/>
          </a:bodyPr>
          <a:lstStyle/>
          <a:p>
            <a:pPr>
              <a:defRPr/>
            </a:pPr>
            <a:r>
              <a:rPr lang="en-CA" dirty="0"/>
              <a:t>Practice: </a:t>
            </a:r>
            <a:r>
              <a:rPr lang="en-US" dirty="0"/>
              <a:t>The weights of children in the </a:t>
            </a:r>
            <a:r>
              <a:rPr lang="en-US" sz="2600" dirty="0"/>
              <a:t>Egyptian village of </a:t>
            </a:r>
            <a:r>
              <a:rPr lang="en-US" sz="2600" dirty="0" err="1"/>
              <a:t>Nahya</a:t>
            </a:r>
            <a:r>
              <a:rPr lang="en-US" sz="2600" dirty="0"/>
              <a:t> were recorded.  Here are the mean weights of the 170 children in that village:</a:t>
            </a:r>
            <a:endParaRPr lang="en-CA" dirty="0"/>
          </a:p>
        </p:txBody>
      </p:sp>
      <p:sp>
        <p:nvSpPr>
          <p:cNvPr id="3" name="Content Placeholder 2">
            <a:extLst>
              <a:ext uri="{FF2B5EF4-FFF2-40B4-BE49-F238E27FC236}">
                <a16:creationId xmlns:a16="http://schemas.microsoft.com/office/drawing/2014/main" id="{FA2A5192-488D-4DED-9394-74FAEE0F4506}"/>
              </a:ext>
            </a:extLst>
          </p:cNvPr>
          <p:cNvSpPr>
            <a:spLocks noGrp="1"/>
          </p:cNvSpPr>
          <p:nvPr>
            <p:ph sz="quarter" idx="1"/>
          </p:nvPr>
        </p:nvSpPr>
        <p:spPr>
          <a:xfrm>
            <a:off x="370490" y="2092326"/>
            <a:ext cx="11272344" cy="4684713"/>
          </a:xfrm>
        </p:spPr>
        <p:txBody>
          <a:bodyPr/>
          <a:lstStyle/>
          <a:p>
            <a:pPr>
              <a:buFont typeface="Wingdings" panose="05000000000000000000" pitchFamily="2" charset="2"/>
              <a:buNone/>
            </a:pPr>
            <a:r>
              <a:rPr lang="en-US" altLang="en-US" sz="2200" dirty="0"/>
              <a:t>A) Make a scatterplot of mean weight against time. Don’t forget to scale and label your axes appropriately.</a:t>
            </a:r>
            <a:endParaRPr lang="en-CA" altLang="en-US" sz="2200" dirty="0"/>
          </a:p>
          <a:p>
            <a:pPr>
              <a:buFont typeface="Wingdings" panose="05000000000000000000" pitchFamily="2" charset="2"/>
              <a:buNone/>
            </a:pPr>
            <a:r>
              <a:rPr lang="en-US" altLang="en-US" sz="2200" dirty="0"/>
              <a:t>B) Now use your calculator to find the LSRL. Write the equation with WEIGHT as a function of AGE. GRAPH the LSRL onto the scatterplot on the Ti-83.   Interpret the slope!</a:t>
            </a:r>
            <a:endParaRPr lang="en-CA" altLang="en-US" sz="2200" dirty="0"/>
          </a:p>
          <a:p>
            <a:pPr>
              <a:buFont typeface="Wingdings" panose="05000000000000000000" pitchFamily="2" charset="2"/>
              <a:buNone/>
            </a:pPr>
            <a:r>
              <a:rPr lang="en-US" altLang="en-US" sz="2200" dirty="0"/>
              <a:t>C) Use your equation to predict the weight of a child who is 7.5 years old.</a:t>
            </a:r>
            <a:endParaRPr lang="en-CA" altLang="en-US" sz="2200" dirty="0"/>
          </a:p>
          <a:p>
            <a:pPr>
              <a:buFont typeface="Wingdings" panose="05000000000000000000" pitchFamily="2" charset="2"/>
              <a:buNone/>
            </a:pPr>
            <a:r>
              <a:rPr lang="en-US" altLang="en-US" sz="2200" dirty="0"/>
              <a:t>D) In contrast, use your equation to predict the age of a child who weighs 6 kg.  Can we use weight to predict age?</a:t>
            </a:r>
            <a:endParaRPr lang="en-CA" altLang="en-US" sz="2200" dirty="0"/>
          </a:p>
          <a:p>
            <a:pPr>
              <a:buFont typeface="Wingdings" panose="05000000000000000000" pitchFamily="2" charset="2"/>
              <a:buNone/>
            </a:pPr>
            <a:r>
              <a:rPr lang="en-US" altLang="en-US" sz="2000" dirty="0"/>
              <a:t>E) The LSRL always passes through the point (      ). Show that this is true for the LSRL above</a:t>
            </a:r>
          </a:p>
          <a:p>
            <a:pPr>
              <a:buFont typeface="Wingdings" panose="05000000000000000000" pitchFamily="2" charset="2"/>
              <a:buNone/>
            </a:pPr>
            <a:r>
              <a:rPr lang="en-US" altLang="en-US" sz="2000" dirty="0"/>
              <a:t>F) Use the data above to calculate the residuals for ages 3, 5, and 7</a:t>
            </a:r>
          </a:p>
          <a:p>
            <a:pPr>
              <a:buFont typeface="Wingdings" panose="05000000000000000000" pitchFamily="2" charset="2"/>
              <a:buNone/>
            </a:pPr>
            <a:r>
              <a:rPr lang="en-US" altLang="en-US" sz="2000" dirty="0"/>
              <a:t>G)  Interpret the value of r</a:t>
            </a:r>
            <a:r>
              <a:rPr lang="en-US" altLang="en-US" sz="2000" baseline="30000" dirty="0"/>
              <a:t>2</a:t>
            </a:r>
            <a:endParaRPr lang="en-CA" altLang="en-US" sz="2200" baseline="30000" dirty="0"/>
          </a:p>
        </p:txBody>
      </p:sp>
      <p:pic>
        <p:nvPicPr>
          <p:cNvPr id="27652" name="Picture 2">
            <a:extLst>
              <a:ext uri="{FF2B5EF4-FFF2-40B4-BE49-F238E27FC236}">
                <a16:creationId xmlns:a16="http://schemas.microsoft.com/office/drawing/2014/main" id="{9F38BA5F-D457-4B80-BEBA-C102462C0E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0064" y="1412875"/>
            <a:ext cx="847407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653" name="Object 3">
            <a:extLst>
              <a:ext uri="{FF2B5EF4-FFF2-40B4-BE49-F238E27FC236}">
                <a16:creationId xmlns:a16="http://schemas.microsoft.com/office/drawing/2014/main" id="{B35732EC-2B4C-4C06-9A17-44614799338D}"/>
              </a:ext>
            </a:extLst>
          </p:cNvPr>
          <p:cNvGraphicFramePr>
            <a:graphicFrameLocks noChangeAspect="1"/>
          </p:cNvGraphicFramePr>
          <p:nvPr/>
        </p:nvGraphicFramePr>
        <p:xfrm>
          <a:off x="7302501" y="5483225"/>
          <a:ext cx="379413" cy="344488"/>
        </p:xfrm>
        <a:graphic>
          <a:graphicData uri="http://schemas.openxmlformats.org/presentationml/2006/ole">
            <mc:AlternateContent xmlns:mc="http://schemas.openxmlformats.org/markup-compatibility/2006">
              <mc:Choice xmlns:v="urn:schemas-microsoft-com:vml" Requires="v">
                <p:oleObj name="Equation" r:id="rId5" imgW="266469" imgH="241091" progId="Equation.DSMT4">
                  <p:embed/>
                </p:oleObj>
              </mc:Choice>
              <mc:Fallback>
                <p:oleObj name="Equation" r:id="rId5" imgW="266469" imgH="241091" progId="Equation.DSMT4">
                  <p:embed/>
                  <p:pic>
                    <p:nvPicPr>
                      <p:cNvPr id="27653" name="Object 3">
                        <a:extLst>
                          <a:ext uri="{FF2B5EF4-FFF2-40B4-BE49-F238E27FC236}">
                            <a16:creationId xmlns:a16="http://schemas.microsoft.com/office/drawing/2014/main" id="{B35732EC-2B4C-4C06-9A17-4461479933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2501" y="5483225"/>
                        <a:ext cx="379413"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6325A0-AF89-4717-AC63-DAC1C1C52DFF}"/>
              </a:ext>
            </a:extLst>
          </p:cNvPr>
          <p:cNvSpPr txBox="1"/>
          <p:nvPr/>
        </p:nvSpPr>
        <p:spPr>
          <a:xfrm>
            <a:off x="433553" y="377607"/>
            <a:ext cx="9774074" cy="369332"/>
          </a:xfrm>
          <a:prstGeom prst="rect">
            <a:avLst/>
          </a:prstGeom>
          <a:noFill/>
        </p:spPr>
        <p:txBody>
          <a:bodyPr wrap="square">
            <a:spAutoFit/>
          </a:bodyPr>
          <a:lstStyle/>
          <a:p>
            <a:pPr eaLnBrk="1" hangingPunct="1">
              <a:defRPr/>
            </a:pPr>
            <a:r>
              <a:rPr lang="en-CA" dirty="0">
                <a:solidFill>
                  <a:srgbClr val="FF0000"/>
                </a:solidFill>
                <a:latin typeface="+mj-lt"/>
                <a:cs typeface="Arial" charset="0"/>
              </a:rPr>
              <a:t>The first step again is to the state both explanatory and predicted response variables!</a:t>
            </a:r>
          </a:p>
        </p:txBody>
      </p:sp>
      <p:sp>
        <p:nvSpPr>
          <p:cNvPr id="6" name="Content Placeholder 2">
            <a:extLst>
              <a:ext uri="{FF2B5EF4-FFF2-40B4-BE49-F238E27FC236}">
                <a16:creationId xmlns:a16="http://schemas.microsoft.com/office/drawing/2014/main" id="{8391F7B0-46BE-4B03-A91D-5C37076584C2}"/>
              </a:ext>
            </a:extLst>
          </p:cNvPr>
          <p:cNvSpPr>
            <a:spLocks noGrp="1"/>
          </p:cNvSpPr>
          <p:nvPr>
            <p:ph sz="quarter" idx="1"/>
          </p:nvPr>
        </p:nvSpPr>
        <p:spPr>
          <a:xfrm>
            <a:off x="1730375" y="763589"/>
            <a:ext cx="8529638" cy="822325"/>
          </a:xfrm>
        </p:spPr>
        <p:txBody>
          <a:bodyPr/>
          <a:lstStyle/>
          <a:p>
            <a:pPr>
              <a:buFont typeface="Wingdings" panose="05000000000000000000" pitchFamily="2" charset="2"/>
              <a:buNone/>
            </a:pPr>
            <a:r>
              <a:rPr lang="en-CA" altLang="en-US" sz="2100"/>
              <a:t>a) Explanatory Variable (x) </a:t>
            </a:r>
            <a:r>
              <a:rPr lang="en-CA" altLang="en-US" sz="2100">
                <a:sym typeface="Wingdings" panose="05000000000000000000" pitchFamily="2" charset="2"/>
              </a:rPr>
              <a:t> Age of children (years)</a:t>
            </a:r>
          </a:p>
          <a:p>
            <a:pPr>
              <a:buFont typeface="Wingdings" panose="05000000000000000000" pitchFamily="2" charset="2"/>
              <a:buNone/>
            </a:pPr>
            <a:r>
              <a:rPr lang="en-CA" altLang="en-US" sz="2100"/>
              <a:t>	  Response Variable (</a:t>
            </a:r>
            <a:r>
              <a:rPr lang="cy-GB" altLang="en-US" sz="2100"/>
              <a:t>ŷ</a:t>
            </a:r>
            <a:r>
              <a:rPr lang="en-CA" altLang="en-US" sz="2100"/>
              <a:t>) </a:t>
            </a:r>
            <a:r>
              <a:rPr lang="en-CA" altLang="en-US" sz="2100">
                <a:sym typeface="Wingdings" panose="05000000000000000000" pitchFamily="2" charset="2"/>
              </a:rPr>
              <a:t> Predicted Weight (pounds)</a:t>
            </a:r>
          </a:p>
          <a:p>
            <a:pPr>
              <a:buFont typeface="Wingdings" panose="05000000000000000000" pitchFamily="2" charset="2"/>
              <a:buNone/>
            </a:pPr>
            <a:r>
              <a:rPr lang="en-CA" altLang="en-US" sz="2100">
                <a:sym typeface="Wingdings" panose="05000000000000000000" pitchFamily="2" charset="2"/>
              </a:rPr>
              <a:t>	 </a:t>
            </a:r>
            <a:endParaRPr lang="en-CA" altLang="en-US" sz="2100"/>
          </a:p>
        </p:txBody>
      </p:sp>
      <p:sp>
        <p:nvSpPr>
          <p:cNvPr id="7" name="TextBox 6">
            <a:extLst>
              <a:ext uri="{FF2B5EF4-FFF2-40B4-BE49-F238E27FC236}">
                <a16:creationId xmlns:a16="http://schemas.microsoft.com/office/drawing/2014/main" id="{8E68A1A9-1B75-4B5C-B741-DADD6195459F}"/>
              </a:ext>
            </a:extLst>
          </p:cNvPr>
          <p:cNvSpPr txBox="1">
            <a:spLocks noChangeArrowheads="1"/>
          </p:cNvSpPr>
          <p:nvPr/>
        </p:nvSpPr>
        <p:spPr bwMode="auto">
          <a:xfrm>
            <a:off x="2001838" y="1651000"/>
            <a:ext cx="548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Enter “Age” in L1 and “predicted weight” in L2</a:t>
            </a:r>
          </a:p>
        </p:txBody>
      </p:sp>
      <p:pic>
        <p:nvPicPr>
          <p:cNvPr id="8" name="Picture 7">
            <a:extLst>
              <a:ext uri="{FF2B5EF4-FFF2-40B4-BE49-F238E27FC236}">
                <a16:creationId xmlns:a16="http://schemas.microsoft.com/office/drawing/2014/main" id="{8B49CDD9-5174-4EF1-9A8E-9BC579CE92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0376" y="2084389"/>
            <a:ext cx="1985963"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96667787-5FE8-48D3-8DB2-3E1A81EF0C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0376" y="3281364"/>
            <a:ext cx="1985963"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id="{5591929B-A168-4FCE-ACA8-67F4D897D8C6}"/>
              </a:ext>
            </a:extLst>
          </p:cNvPr>
          <p:cNvGrpSpPr>
            <a:grpSpLocks/>
          </p:cNvGrpSpPr>
          <p:nvPr/>
        </p:nvGrpSpPr>
        <p:grpSpPr bwMode="auto">
          <a:xfrm>
            <a:off x="3810001" y="2084389"/>
            <a:ext cx="2085975" cy="1425575"/>
            <a:chOff x="5316538" y="2695575"/>
            <a:chExt cx="2085975" cy="1425575"/>
          </a:xfrm>
        </p:grpSpPr>
        <p:pic>
          <p:nvPicPr>
            <p:cNvPr id="29714" name="Picture 4">
              <a:extLst>
                <a:ext uri="{FF2B5EF4-FFF2-40B4-BE49-F238E27FC236}">
                  <a16:creationId xmlns:a16="http://schemas.microsoft.com/office/drawing/2014/main" id="{C873EB48-9CC2-46D9-BDE9-A024956BA6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6063" y="2695575"/>
              <a:ext cx="206692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5" name="Picture 5">
              <a:extLst>
                <a:ext uri="{FF2B5EF4-FFF2-40B4-BE49-F238E27FC236}">
                  <a16:creationId xmlns:a16="http://schemas.microsoft.com/office/drawing/2014/main" id="{789AAD82-14E6-43CD-8D56-B8E65ACC6C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16538" y="3238500"/>
              <a:ext cx="208597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DAD0199D-FD2D-4799-9088-E0D23441146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99163" y="2084388"/>
            <a:ext cx="2222500"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F933B608-90F7-4394-91B6-7260D844664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30914" y="3592514"/>
            <a:ext cx="272097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7546BAC9-4C6A-42EB-B46A-0D159754BAB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1" y="3592513"/>
            <a:ext cx="2085975"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9C421EB9-6BA9-4450-B694-930B53CF526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77989" y="4837114"/>
            <a:ext cx="2801937"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 name="Object 4">
            <a:extLst>
              <a:ext uri="{FF2B5EF4-FFF2-40B4-BE49-F238E27FC236}">
                <a16:creationId xmlns:a16="http://schemas.microsoft.com/office/drawing/2014/main" id="{2CC5C9F3-7B86-4D51-BD7E-078F78FE8A5F}"/>
              </a:ext>
            </a:extLst>
          </p:cNvPr>
          <p:cNvGraphicFramePr>
            <a:graphicFrameLocks noChangeAspect="1"/>
          </p:cNvGraphicFramePr>
          <p:nvPr/>
        </p:nvGraphicFramePr>
        <p:xfrm>
          <a:off x="4665664" y="5632450"/>
          <a:ext cx="2192337" cy="515938"/>
        </p:xfrm>
        <a:graphic>
          <a:graphicData uri="http://schemas.openxmlformats.org/presentationml/2006/ole">
            <mc:AlternateContent xmlns:mc="http://schemas.openxmlformats.org/markup-compatibility/2006">
              <mc:Choice xmlns:v="urn:schemas-microsoft-com:vml" Requires="v">
                <p:oleObj name="Equation" r:id="rId12" imgW="1079032" imgH="253890" progId="Equation.DSMT4">
                  <p:embed/>
                </p:oleObj>
              </mc:Choice>
              <mc:Fallback>
                <p:oleObj name="Equation" r:id="rId12" imgW="1079032" imgH="253890" progId="Equation.DSMT4">
                  <p:embed/>
                  <p:pic>
                    <p:nvPicPr>
                      <p:cNvPr id="20" name="Object 4">
                        <a:extLst>
                          <a:ext uri="{FF2B5EF4-FFF2-40B4-BE49-F238E27FC236}">
                            <a16:creationId xmlns:a16="http://schemas.microsoft.com/office/drawing/2014/main" id="{2CC5C9F3-7B86-4D51-BD7E-078F78FE8A5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65664" y="5632450"/>
                        <a:ext cx="2192337"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 name="TextBox 20">
            <a:extLst>
              <a:ext uri="{FF2B5EF4-FFF2-40B4-BE49-F238E27FC236}">
                <a16:creationId xmlns:a16="http://schemas.microsoft.com/office/drawing/2014/main" id="{61F603DC-831E-4D98-81F1-CA1BB29E47B1}"/>
              </a:ext>
            </a:extLst>
          </p:cNvPr>
          <p:cNvSpPr txBox="1">
            <a:spLocks noChangeArrowheads="1"/>
          </p:cNvSpPr>
          <p:nvPr/>
        </p:nvSpPr>
        <p:spPr bwMode="auto">
          <a:xfrm>
            <a:off x="5133975" y="6097588"/>
            <a:ext cx="2749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The predicted weight at </a:t>
            </a:r>
            <a:br>
              <a:rPr lang="en-CA" altLang="en-US" sz="1800">
                <a:solidFill>
                  <a:srgbClr val="FF0000"/>
                </a:solidFill>
                <a:latin typeface="Arial" panose="020B0604020202020204" pitchFamily="34" charset="0"/>
              </a:rPr>
            </a:br>
            <a:r>
              <a:rPr lang="en-CA" altLang="en-US" sz="1800">
                <a:solidFill>
                  <a:srgbClr val="FF0000"/>
                </a:solidFill>
                <a:latin typeface="Arial" panose="020B0604020202020204" pitchFamily="34" charset="0"/>
              </a:rPr>
              <a:t>7.5 yrs old is 6.88379 lbs</a:t>
            </a:r>
          </a:p>
        </p:txBody>
      </p:sp>
      <p:sp>
        <p:nvSpPr>
          <p:cNvPr id="22" name="Freeform 16">
            <a:extLst>
              <a:ext uri="{FF2B5EF4-FFF2-40B4-BE49-F238E27FC236}">
                <a16:creationId xmlns:a16="http://schemas.microsoft.com/office/drawing/2014/main" id="{19FB4EBE-DC22-4E24-9F5D-A76F2D7A882E}"/>
              </a:ext>
            </a:extLst>
          </p:cNvPr>
          <p:cNvSpPr/>
          <p:nvPr/>
        </p:nvSpPr>
        <p:spPr>
          <a:xfrm flipV="1">
            <a:off x="4287838" y="6327776"/>
            <a:ext cx="914400" cy="169863"/>
          </a:xfrm>
          <a:custGeom>
            <a:avLst/>
            <a:gdLst>
              <a:gd name="connsiteX0" fmla="*/ 914400 w 914400"/>
              <a:gd name="connsiteY0" fmla="*/ 0 h 177421"/>
              <a:gd name="connsiteX1" fmla="*/ 573206 w 914400"/>
              <a:gd name="connsiteY1" fmla="*/ 177421 h 177421"/>
              <a:gd name="connsiteX2" fmla="*/ 0 w 914400"/>
              <a:gd name="connsiteY2" fmla="*/ 0 h 177421"/>
            </a:gdLst>
            <a:ahLst/>
            <a:cxnLst>
              <a:cxn ang="0">
                <a:pos x="connsiteX0" y="connsiteY0"/>
              </a:cxn>
              <a:cxn ang="0">
                <a:pos x="connsiteX1" y="connsiteY1"/>
              </a:cxn>
              <a:cxn ang="0">
                <a:pos x="connsiteX2" y="connsiteY2"/>
              </a:cxn>
            </a:cxnLst>
            <a:rect l="l" t="t" r="r" b="b"/>
            <a:pathLst>
              <a:path w="914400" h="177421">
                <a:moveTo>
                  <a:pt x="914400" y="0"/>
                </a:moveTo>
                <a:cubicBezTo>
                  <a:pt x="820003" y="88710"/>
                  <a:pt x="725606" y="177421"/>
                  <a:pt x="573206" y="177421"/>
                </a:cubicBezTo>
                <a:cubicBezTo>
                  <a:pt x="420806" y="177421"/>
                  <a:pt x="210403" y="88710"/>
                  <a:pt x="0" y="0"/>
                </a:cubicBezTo>
              </a:path>
            </a:pathLst>
          </a:cu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CA"/>
          </a:p>
        </p:txBody>
      </p:sp>
      <p:sp>
        <p:nvSpPr>
          <p:cNvPr id="2" name="Rectangle 1">
            <a:extLst>
              <a:ext uri="{FF2B5EF4-FFF2-40B4-BE49-F238E27FC236}">
                <a16:creationId xmlns:a16="http://schemas.microsoft.com/office/drawing/2014/main" id="{0A890B0F-F08D-47D5-8927-EA0EDD62B951}"/>
              </a:ext>
            </a:extLst>
          </p:cNvPr>
          <p:cNvSpPr/>
          <p:nvPr/>
        </p:nvSpPr>
        <p:spPr>
          <a:xfrm>
            <a:off x="4665663" y="1941513"/>
            <a:ext cx="5848350" cy="175895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3" name="TextBox 22">
            <a:extLst>
              <a:ext uri="{FF2B5EF4-FFF2-40B4-BE49-F238E27FC236}">
                <a16:creationId xmlns:a16="http://schemas.microsoft.com/office/drawing/2014/main" id="{6E1C71D6-7261-4412-A059-A64EA0238097}"/>
              </a:ext>
            </a:extLst>
          </p:cNvPr>
          <p:cNvSpPr txBox="1">
            <a:spLocks noChangeArrowheads="1"/>
          </p:cNvSpPr>
          <p:nvPr/>
        </p:nvSpPr>
        <p:spPr bwMode="auto">
          <a:xfrm>
            <a:off x="4773613" y="2071688"/>
            <a:ext cx="5486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One of the issues with using a LSRL is that it the data may not fit a linear model</a:t>
            </a:r>
          </a:p>
        </p:txBody>
      </p:sp>
      <p:sp>
        <p:nvSpPr>
          <p:cNvPr id="24" name="TextBox 23">
            <a:extLst>
              <a:ext uri="{FF2B5EF4-FFF2-40B4-BE49-F238E27FC236}">
                <a16:creationId xmlns:a16="http://schemas.microsoft.com/office/drawing/2014/main" id="{FE8AC226-C7AA-4BBE-8AC0-B746976ADEA1}"/>
              </a:ext>
            </a:extLst>
          </p:cNvPr>
          <p:cNvSpPr txBox="1">
            <a:spLocks noChangeArrowheads="1"/>
          </p:cNvSpPr>
          <p:nvPr/>
        </p:nvSpPr>
        <p:spPr bwMode="auto">
          <a:xfrm>
            <a:off x="4721225" y="2714625"/>
            <a:ext cx="54864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Notice that there is a “curved” pattern on the scatterplot.  This means that a linear model is not a good fit for this data</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linds(horizontal)">
                                      <p:cBhvr>
                                        <p:cTn id="10" dur="500"/>
                                        <p:tgtEl>
                                          <p:spTgt spid="6">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linds(horizontal)">
                                      <p:cBhvr>
                                        <p:cTn id="55" dur="500"/>
                                        <p:tgtEl>
                                          <p:spTgt spid="2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blinds(horizontal)">
                                      <p:cBhvr>
                                        <p:cTn id="60" dur="500"/>
                                        <p:tgtEl>
                                          <p:spTgt spid="21"/>
                                        </p:tgtEl>
                                      </p:cBhvr>
                                    </p:animEffect>
                                  </p:childTnLst>
                                </p:cTn>
                              </p:par>
                              <p:par>
                                <p:cTn id="61" presetID="22" presetClass="entr" presetSubtype="2"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right)">
                                      <p:cBhvr>
                                        <p:cTn id="63" dur="500"/>
                                        <p:tgtEl>
                                          <p:spTgt spid="2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fade">
                                      <p:cBhvr>
                                        <p:cTn id="68" dur="500"/>
                                        <p:tgtEl>
                                          <p:spTgt spid="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blinds(horizontal)">
                                      <p:cBhvr>
                                        <p:cTn id="73" dur="500"/>
                                        <p:tgtEl>
                                          <p:spTgt spid="23"/>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blinds(horizontal)">
                                      <p:cBhvr>
                                        <p:cTn id="7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 grpId="0" animBg="1"/>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a:extLst>
              <a:ext uri="{FF2B5EF4-FFF2-40B4-BE49-F238E27FC236}">
                <a16:creationId xmlns:a16="http://schemas.microsoft.com/office/drawing/2014/main" id="{57CD10A2-319A-4E85-B25B-99B4ADE4FCAD}"/>
              </a:ext>
            </a:extLst>
          </p:cNvPr>
          <p:cNvSpPr>
            <a:spLocks noGrp="1"/>
          </p:cNvSpPr>
          <p:nvPr>
            <p:ph sz="quarter" idx="1"/>
          </p:nvPr>
        </p:nvSpPr>
        <p:spPr>
          <a:xfrm>
            <a:off x="1654176" y="204789"/>
            <a:ext cx="8767763" cy="587375"/>
          </a:xfrm>
        </p:spPr>
        <p:txBody>
          <a:bodyPr/>
          <a:lstStyle/>
          <a:p>
            <a:pPr>
              <a:buFont typeface="Wingdings" panose="05000000000000000000" pitchFamily="2" charset="2"/>
              <a:buNone/>
            </a:pPr>
            <a:r>
              <a:rPr lang="en-CA" altLang="en-US"/>
              <a:t>D) Use the regression to find the age of a child weighing 6kg</a:t>
            </a:r>
          </a:p>
        </p:txBody>
      </p:sp>
      <p:sp>
        <p:nvSpPr>
          <p:cNvPr id="4" name="Content Placeholder 2">
            <a:extLst>
              <a:ext uri="{FF2B5EF4-FFF2-40B4-BE49-F238E27FC236}">
                <a16:creationId xmlns:a16="http://schemas.microsoft.com/office/drawing/2014/main" id="{B6832A79-BD77-4B7F-A2B5-C390B549CE3B}"/>
              </a:ext>
            </a:extLst>
          </p:cNvPr>
          <p:cNvSpPr txBox="1">
            <a:spLocks/>
          </p:cNvSpPr>
          <p:nvPr/>
        </p:nvSpPr>
        <p:spPr bwMode="auto">
          <a:xfrm>
            <a:off x="1693863" y="862013"/>
            <a:ext cx="8769350" cy="2849562"/>
          </a:xfrm>
          <a:prstGeom prst="rect">
            <a:avLst/>
          </a:prstGeom>
          <a:noFill/>
          <a:ln w="9525">
            <a:noFill/>
            <a:miter lim="800000"/>
            <a:headEnd/>
            <a:tailEnd/>
          </a:ln>
        </p:spPr>
        <p:txBody>
          <a:bodyPr/>
          <a:lstStyle/>
          <a:p>
            <a:pPr marL="273050" indent="-273050">
              <a:spcBef>
                <a:spcPts val="600"/>
              </a:spcBef>
              <a:buClr>
                <a:schemeClr val="accent1"/>
              </a:buClr>
              <a:buSzPct val="70000"/>
              <a:defRPr/>
            </a:pPr>
            <a:r>
              <a:rPr lang="en-CA" sz="2200" dirty="0">
                <a:latin typeface="+mn-lt"/>
                <a:cs typeface="+mn-cs"/>
              </a:rPr>
              <a:t>It is important to understand that the regression line we have is for predicting the weight for a child for any given age.  The line minimizes the sum of the squared </a:t>
            </a:r>
            <a:r>
              <a:rPr lang="en-CA" sz="2200" i="1" dirty="0">
                <a:latin typeface="+mn-lt"/>
                <a:cs typeface="+mn-cs"/>
              </a:rPr>
              <a:t>vertical</a:t>
            </a:r>
            <a:r>
              <a:rPr lang="en-CA" sz="2200" dirty="0">
                <a:latin typeface="+mn-lt"/>
                <a:cs typeface="+mn-cs"/>
              </a:rPr>
              <a:t> distances of points from the line.  The response variable is the “weight” and the explanatory variable is the “age”.  </a:t>
            </a:r>
          </a:p>
          <a:p>
            <a:pPr marL="273050" indent="-273050">
              <a:spcBef>
                <a:spcPts val="600"/>
              </a:spcBef>
              <a:buClr>
                <a:schemeClr val="accent1"/>
              </a:buClr>
              <a:buSzPct val="70000"/>
              <a:defRPr/>
            </a:pPr>
            <a:r>
              <a:rPr lang="en-CA" sz="2200" dirty="0">
                <a:latin typeface="+mn-lt"/>
                <a:cs typeface="+mn-cs"/>
              </a:rPr>
              <a:t>When we predict the age, the roles of the variables are reversed.  We need another regression line that minimizes the sum of the squared “</a:t>
            </a:r>
            <a:r>
              <a:rPr lang="en-CA" sz="2200" i="1" dirty="0">
                <a:solidFill>
                  <a:srgbClr val="FF0000"/>
                </a:solidFill>
                <a:latin typeface="+mn-lt"/>
                <a:cs typeface="+mn-cs"/>
              </a:rPr>
              <a:t>horizontal</a:t>
            </a:r>
            <a:r>
              <a:rPr lang="en-CA" sz="2200" dirty="0">
                <a:latin typeface="+mn-lt"/>
                <a:cs typeface="+mn-cs"/>
              </a:rPr>
              <a:t>” distances of points from the line.  </a:t>
            </a:r>
          </a:p>
        </p:txBody>
      </p:sp>
      <p:sp>
        <p:nvSpPr>
          <p:cNvPr id="5" name="Content Placeholder 2">
            <a:extLst>
              <a:ext uri="{FF2B5EF4-FFF2-40B4-BE49-F238E27FC236}">
                <a16:creationId xmlns:a16="http://schemas.microsoft.com/office/drawing/2014/main" id="{BB6477E7-24C1-4DAB-92FC-041B5B6F547F}"/>
              </a:ext>
            </a:extLst>
          </p:cNvPr>
          <p:cNvSpPr txBox="1">
            <a:spLocks/>
          </p:cNvSpPr>
          <p:nvPr/>
        </p:nvSpPr>
        <p:spPr bwMode="auto">
          <a:xfrm>
            <a:off x="1714500" y="3798888"/>
            <a:ext cx="8769350" cy="514350"/>
          </a:xfrm>
          <a:prstGeom prst="rect">
            <a:avLst/>
          </a:prstGeom>
          <a:noFill/>
          <a:ln w="9525">
            <a:noFill/>
            <a:miter lim="800000"/>
            <a:headEnd/>
            <a:tailEnd/>
          </a:ln>
        </p:spPr>
        <p:txBody>
          <a:bodyPr/>
          <a:lstStyle/>
          <a:p>
            <a:pPr marL="273050" indent="-273050">
              <a:spcBef>
                <a:spcPts val="600"/>
              </a:spcBef>
              <a:buClr>
                <a:schemeClr val="accent1"/>
              </a:buClr>
              <a:buSzPct val="70000"/>
              <a:defRPr/>
            </a:pPr>
            <a:r>
              <a:rPr lang="en-CA" sz="2200" dirty="0">
                <a:latin typeface="+mn-lt"/>
                <a:cs typeface="+mn-cs"/>
              </a:rPr>
              <a:t>Switch the two variables and graph it again using a different plot</a:t>
            </a:r>
          </a:p>
        </p:txBody>
      </p:sp>
      <p:sp>
        <p:nvSpPr>
          <p:cNvPr id="2" name="Rectangle 1">
            <a:extLst>
              <a:ext uri="{FF2B5EF4-FFF2-40B4-BE49-F238E27FC236}">
                <a16:creationId xmlns:a16="http://schemas.microsoft.com/office/drawing/2014/main" id="{9727DCE6-E1CB-4D51-ADE1-8D4DCF586EE6}"/>
              </a:ext>
            </a:extLst>
          </p:cNvPr>
          <p:cNvSpPr/>
          <p:nvPr/>
        </p:nvSpPr>
        <p:spPr>
          <a:xfrm>
            <a:off x="1693864" y="792164"/>
            <a:ext cx="8728075" cy="3832225"/>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pic>
        <p:nvPicPr>
          <p:cNvPr id="3" name="Picture 1">
            <a:extLst>
              <a:ext uri="{FF2B5EF4-FFF2-40B4-BE49-F238E27FC236}">
                <a16:creationId xmlns:a16="http://schemas.microsoft.com/office/drawing/2014/main" id="{DB5A2B68-9B83-463F-8526-BAEB356831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7514" y="717551"/>
            <a:ext cx="2352675"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094C8EB9-693B-4484-87C6-E0F0642D2A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8151" y="2867025"/>
            <a:ext cx="2354263"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5">
            <a:extLst>
              <a:ext uri="{FF2B5EF4-FFF2-40B4-BE49-F238E27FC236}">
                <a16:creationId xmlns:a16="http://schemas.microsoft.com/office/drawing/2014/main" id="{A95A7071-D722-482D-8D0B-46B5768D6D92}"/>
              </a:ext>
            </a:extLst>
          </p:cNvPr>
          <p:cNvSpPr txBox="1">
            <a:spLocks noChangeArrowheads="1"/>
          </p:cNvSpPr>
          <p:nvPr/>
        </p:nvSpPr>
        <p:spPr bwMode="auto">
          <a:xfrm>
            <a:off x="1652588" y="2092325"/>
            <a:ext cx="345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b="1">
                <a:solidFill>
                  <a:srgbClr val="FF0000"/>
                </a:solidFill>
                <a:latin typeface="Arial" panose="020B0604020202020204" pitchFamily="34" charset="0"/>
              </a:rPr>
              <a:t>Note: L1 and L2 are switched!</a:t>
            </a:r>
          </a:p>
        </p:txBody>
      </p:sp>
      <p:pic>
        <p:nvPicPr>
          <p:cNvPr id="9" name="Picture 2">
            <a:extLst>
              <a:ext uri="{FF2B5EF4-FFF2-40B4-BE49-F238E27FC236}">
                <a16:creationId xmlns:a16="http://schemas.microsoft.com/office/drawing/2014/main" id="{78E5AFDD-2960-4F9C-AB59-8F653CA4BB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0201" y="723900"/>
            <a:ext cx="2341563"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a:extLst>
              <a:ext uri="{FF2B5EF4-FFF2-40B4-BE49-F238E27FC236}">
                <a16:creationId xmlns:a16="http://schemas.microsoft.com/office/drawing/2014/main" id="{14FACEF3-34A4-4A16-AE06-9E1EB2A348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3851" y="2865438"/>
            <a:ext cx="2354263"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5">
            <a:extLst>
              <a:ext uri="{FF2B5EF4-FFF2-40B4-BE49-F238E27FC236}">
                <a16:creationId xmlns:a16="http://schemas.microsoft.com/office/drawing/2014/main" id="{DE9FF68D-C41D-41DD-AB5A-6575FB6EFF4F}"/>
              </a:ext>
            </a:extLst>
          </p:cNvPr>
          <p:cNvSpPr txBox="1">
            <a:spLocks noChangeArrowheads="1"/>
          </p:cNvSpPr>
          <p:nvPr/>
        </p:nvSpPr>
        <p:spPr bwMode="auto">
          <a:xfrm>
            <a:off x="1651000" y="2454275"/>
            <a:ext cx="1284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b="1">
                <a:solidFill>
                  <a:srgbClr val="FF0000"/>
                </a:solidFill>
                <a:latin typeface="Arial" panose="020B0604020202020204" pitchFamily="34" charset="0"/>
              </a:rPr>
              <a:t>LSRL Eq: </a:t>
            </a:r>
          </a:p>
        </p:txBody>
      </p:sp>
      <p:graphicFrame>
        <p:nvGraphicFramePr>
          <p:cNvPr id="11" name="Object 10">
            <a:extLst>
              <a:ext uri="{FF2B5EF4-FFF2-40B4-BE49-F238E27FC236}">
                <a16:creationId xmlns:a16="http://schemas.microsoft.com/office/drawing/2014/main" id="{68CA6F7C-2A15-40B4-8425-25BD13DDE958}"/>
              </a:ext>
            </a:extLst>
          </p:cNvPr>
          <p:cNvGraphicFramePr>
            <a:graphicFrameLocks noChangeAspect="1"/>
          </p:cNvGraphicFramePr>
          <p:nvPr/>
        </p:nvGraphicFramePr>
        <p:xfrm>
          <a:off x="2941638" y="2414588"/>
          <a:ext cx="3543300" cy="449262"/>
        </p:xfrm>
        <a:graphic>
          <a:graphicData uri="http://schemas.openxmlformats.org/presentationml/2006/ole">
            <mc:AlternateContent xmlns:mc="http://schemas.openxmlformats.org/markup-compatibility/2006">
              <mc:Choice xmlns:v="urn:schemas-microsoft-com:vml" Requires="v">
                <p:oleObj name="Equation" r:id="rId8" imgW="2005729" imgH="253890" progId="Equation.DSMT4">
                  <p:embed/>
                </p:oleObj>
              </mc:Choice>
              <mc:Fallback>
                <p:oleObj name="Equation" r:id="rId8" imgW="2005729" imgH="253890" progId="Equation.DSMT4">
                  <p:embed/>
                  <p:pic>
                    <p:nvPicPr>
                      <p:cNvPr id="11" name="Object 10">
                        <a:extLst>
                          <a:ext uri="{FF2B5EF4-FFF2-40B4-BE49-F238E27FC236}">
                            <a16:creationId xmlns:a16="http://schemas.microsoft.com/office/drawing/2014/main" id="{68CA6F7C-2A15-40B4-8425-25BD13DDE95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1638" y="2414588"/>
                        <a:ext cx="35433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2" name="Picture 7">
            <a:extLst>
              <a:ext uri="{FF2B5EF4-FFF2-40B4-BE49-F238E27FC236}">
                <a16:creationId xmlns:a16="http://schemas.microsoft.com/office/drawing/2014/main" id="{9EC66BF6-79E0-415B-9455-8DE2AB0C89E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35775" y="2303464"/>
            <a:ext cx="3454400" cy="236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a:extLst>
              <a:ext uri="{FF2B5EF4-FFF2-40B4-BE49-F238E27FC236}">
                <a16:creationId xmlns:a16="http://schemas.microsoft.com/office/drawing/2014/main" id="{42A36FD8-82B0-49F7-B4A3-14C7DD29484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14501" y="4632326"/>
            <a:ext cx="2143125"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a:extLst>
              <a:ext uri="{FF2B5EF4-FFF2-40B4-BE49-F238E27FC236}">
                <a16:creationId xmlns:a16="http://schemas.microsoft.com/office/drawing/2014/main" id="{5C926A88-DBE5-4F57-9274-A03F5BC937F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35775" y="2325688"/>
            <a:ext cx="34544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5">
            <a:extLst>
              <a:ext uri="{FF2B5EF4-FFF2-40B4-BE49-F238E27FC236}">
                <a16:creationId xmlns:a16="http://schemas.microsoft.com/office/drawing/2014/main" id="{4376C7CD-76AF-4255-AE30-280E69BF0504}"/>
              </a:ext>
            </a:extLst>
          </p:cNvPr>
          <p:cNvSpPr txBox="1">
            <a:spLocks noChangeArrowheads="1"/>
          </p:cNvSpPr>
          <p:nvPr/>
        </p:nvSpPr>
        <p:spPr bwMode="auto">
          <a:xfrm>
            <a:off x="4572001" y="4941889"/>
            <a:ext cx="45259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When we use weight to predict age, a child weighing 6kg would have a predicted age of  4.6 years old</a:t>
            </a:r>
          </a:p>
        </p:txBody>
      </p:sp>
      <p:sp>
        <p:nvSpPr>
          <p:cNvPr id="34" name="TextBox 5">
            <a:extLst>
              <a:ext uri="{FF2B5EF4-FFF2-40B4-BE49-F238E27FC236}">
                <a16:creationId xmlns:a16="http://schemas.microsoft.com/office/drawing/2014/main" id="{3E9C1877-168D-44E3-B549-D689B720DCE2}"/>
              </a:ext>
            </a:extLst>
          </p:cNvPr>
          <p:cNvSpPr txBox="1">
            <a:spLocks noChangeArrowheads="1"/>
          </p:cNvSpPr>
          <p:nvPr/>
        </p:nvSpPr>
        <p:spPr bwMode="auto">
          <a:xfrm>
            <a:off x="7848600" y="4468814"/>
            <a:ext cx="1436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b="1">
                <a:solidFill>
                  <a:srgbClr val="FF0000"/>
                </a:solidFill>
                <a:latin typeface="Arial" panose="020B0604020202020204" pitchFamily="34" charset="0"/>
              </a:rPr>
              <a:t>Weight (kg)</a:t>
            </a:r>
          </a:p>
        </p:txBody>
      </p:sp>
      <p:sp>
        <p:nvSpPr>
          <p:cNvPr id="35" name="TextBox 5">
            <a:extLst>
              <a:ext uri="{FF2B5EF4-FFF2-40B4-BE49-F238E27FC236}">
                <a16:creationId xmlns:a16="http://schemas.microsoft.com/office/drawing/2014/main" id="{9A448C66-8760-412F-BF42-87B94B9B32BA}"/>
              </a:ext>
            </a:extLst>
          </p:cNvPr>
          <p:cNvSpPr txBox="1">
            <a:spLocks noChangeArrowheads="1"/>
          </p:cNvSpPr>
          <p:nvPr/>
        </p:nvSpPr>
        <p:spPr bwMode="auto">
          <a:xfrm rot="16200000">
            <a:off x="6647657" y="3134519"/>
            <a:ext cx="6207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b="1">
                <a:solidFill>
                  <a:srgbClr val="FF0000"/>
                </a:solidFill>
                <a:latin typeface="Arial" panose="020B0604020202020204" pitchFamily="34" charset="0"/>
              </a:rPr>
              <a:t>Age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par>
                                <p:cTn id="56" presetID="10" presetClass="entr" presetSubtype="0"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0"/>
                                        <p:tgtEl>
                                          <p:spTgt spid="3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500"/>
                                        <p:tgtEl>
                                          <p:spTgt spid="14"/>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ntr" presetSubtype="0"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500"/>
                                        <p:tgtEl>
                                          <p:spTgt spid="16"/>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p:bldP spid="28" grpId="0"/>
      <p:bldP spid="18"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a:extLst>
              <a:ext uri="{FF2B5EF4-FFF2-40B4-BE49-F238E27FC236}">
                <a16:creationId xmlns:a16="http://schemas.microsoft.com/office/drawing/2014/main" id="{2820A785-D984-47BA-88A4-C0DFD173A787}"/>
              </a:ext>
            </a:extLst>
          </p:cNvPr>
          <p:cNvSpPr>
            <a:spLocks noGrp="1"/>
          </p:cNvSpPr>
          <p:nvPr>
            <p:ph sz="quarter" idx="1"/>
          </p:nvPr>
        </p:nvSpPr>
        <p:spPr>
          <a:xfrm>
            <a:off x="1981200" y="314325"/>
            <a:ext cx="7467600" cy="546100"/>
          </a:xfrm>
        </p:spPr>
        <p:txBody>
          <a:bodyPr/>
          <a:lstStyle/>
          <a:p>
            <a:pPr>
              <a:buFont typeface="Wingdings" panose="05000000000000000000" pitchFamily="2" charset="2"/>
              <a:buNone/>
            </a:pPr>
            <a:r>
              <a:rPr lang="en-CA" altLang="en-US"/>
              <a:t>E) Find the coordinates of </a:t>
            </a:r>
          </a:p>
        </p:txBody>
      </p:sp>
      <p:graphicFrame>
        <p:nvGraphicFramePr>
          <p:cNvPr id="33795" name="Object 2">
            <a:extLst>
              <a:ext uri="{FF2B5EF4-FFF2-40B4-BE49-F238E27FC236}">
                <a16:creationId xmlns:a16="http://schemas.microsoft.com/office/drawing/2014/main" id="{9852825D-501C-43A0-9181-3C57EC6F210B}"/>
              </a:ext>
            </a:extLst>
          </p:cNvPr>
          <p:cNvGraphicFramePr>
            <a:graphicFrameLocks noChangeAspect="1"/>
          </p:cNvGraphicFramePr>
          <p:nvPr/>
        </p:nvGraphicFramePr>
        <p:xfrm>
          <a:off x="5827714" y="255589"/>
          <a:ext cx="936625" cy="587375"/>
        </p:xfrm>
        <a:graphic>
          <a:graphicData uri="http://schemas.openxmlformats.org/presentationml/2006/ole">
            <mc:AlternateContent xmlns:mc="http://schemas.openxmlformats.org/markup-compatibility/2006">
              <mc:Choice xmlns:v="urn:schemas-microsoft-com:vml" Requires="v">
                <p:oleObj name="Equation" r:id="rId4" imgW="444307" imgH="279279" progId="Equation.DSMT4">
                  <p:embed/>
                </p:oleObj>
              </mc:Choice>
              <mc:Fallback>
                <p:oleObj name="Equation" r:id="rId4" imgW="444307" imgH="279279" progId="Equation.DSMT4">
                  <p:embed/>
                  <p:pic>
                    <p:nvPicPr>
                      <p:cNvPr id="33795" name="Object 2">
                        <a:extLst>
                          <a:ext uri="{FF2B5EF4-FFF2-40B4-BE49-F238E27FC236}">
                            <a16:creationId xmlns:a16="http://schemas.microsoft.com/office/drawing/2014/main" id="{9852825D-501C-43A0-9181-3C57EC6F21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7714" y="255589"/>
                        <a:ext cx="936625"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Content Placeholder 2">
            <a:extLst>
              <a:ext uri="{FF2B5EF4-FFF2-40B4-BE49-F238E27FC236}">
                <a16:creationId xmlns:a16="http://schemas.microsoft.com/office/drawing/2014/main" id="{BA9B4D10-9349-4524-A414-2C01EFC3FE2C}"/>
              </a:ext>
            </a:extLst>
          </p:cNvPr>
          <p:cNvSpPr txBox="1">
            <a:spLocks/>
          </p:cNvSpPr>
          <p:nvPr/>
        </p:nvSpPr>
        <p:spPr bwMode="auto">
          <a:xfrm>
            <a:off x="1955801" y="930275"/>
            <a:ext cx="8124825" cy="844550"/>
          </a:xfrm>
          <a:prstGeom prst="rect">
            <a:avLst/>
          </a:prstGeom>
          <a:noFill/>
          <a:ln w="9525">
            <a:noFill/>
            <a:miter lim="800000"/>
            <a:headEnd/>
            <a:tailEnd/>
          </a:ln>
        </p:spPr>
        <p:txBody>
          <a:bodyPr/>
          <a:lstStyle/>
          <a:p>
            <a:pPr marL="273050" indent="-273050">
              <a:spcBef>
                <a:spcPts val="600"/>
              </a:spcBef>
              <a:buClr>
                <a:schemeClr val="accent1"/>
              </a:buClr>
              <a:buSzPct val="70000"/>
              <a:defRPr/>
            </a:pPr>
            <a:r>
              <a:rPr lang="en-CA" sz="2400" dirty="0">
                <a:latin typeface="+mn-lt"/>
                <a:cs typeface="+mn-cs"/>
              </a:rPr>
              <a:t>Find the mean of each variables using a 2-variable statistics calculation</a:t>
            </a:r>
          </a:p>
        </p:txBody>
      </p:sp>
      <p:sp>
        <p:nvSpPr>
          <p:cNvPr id="6" name="TextBox 5">
            <a:extLst>
              <a:ext uri="{FF2B5EF4-FFF2-40B4-BE49-F238E27FC236}">
                <a16:creationId xmlns:a16="http://schemas.microsoft.com/office/drawing/2014/main" id="{511BDBAF-ED24-4176-A908-35A79F51B49F}"/>
              </a:ext>
            </a:extLst>
          </p:cNvPr>
          <p:cNvSpPr txBox="1">
            <a:spLocks noChangeArrowheads="1"/>
          </p:cNvSpPr>
          <p:nvPr/>
        </p:nvSpPr>
        <p:spPr bwMode="auto">
          <a:xfrm>
            <a:off x="2017714" y="1858963"/>
            <a:ext cx="803275"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a:latin typeface="Arial" panose="020B0604020202020204" pitchFamily="34" charset="0"/>
              </a:rPr>
              <a:t>STAT</a:t>
            </a:r>
            <a:endParaRPr lang="en-CA" altLang="en-US" sz="2000" baseline="-25000">
              <a:latin typeface="Arial" panose="020B0604020202020204" pitchFamily="34" charset="0"/>
            </a:endParaRPr>
          </a:p>
        </p:txBody>
      </p:sp>
      <p:sp>
        <p:nvSpPr>
          <p:cNvPr id="7" name="TextBox 6">
            <a:extLst>
              <a:ext uri="{FF2B5EF4-FFF2-40B4-BE49-F238E27FC236}">
                <a16:creationId xmlns:a16="http://schemas.microsoft.com/office/drawing/2014/main" id="{9731245F-7ECF-4F09-BE84-A915B5BA4792}"/>
              </a:ext>
            </a:extLst>
          </p:cNvPr>
          <p:cNvSpPr txBox="1">
            <a:spLocks noChangeArrowheads="1"/>
          </p:cNvSpPr>
          <p:nvPr/>
        </p:nvSpPr>
        <p:spPr bwMode="auto">
          <a:xfrm>
            <a:off x="2908300" y="1860550"/>
            <a:ext cx="698500"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a:latin typeface="Arial" panose="020B0604020202020204" pitchFamily="34" charset="0"/>
              </a:rPr>
              <a:t>Calc</a:t>
            </a:r>
            <a:endParaRPr lang="en-CA" altLang="en-US" sz="2000" baseline="-25000">
              <a:latin typeface="Arial" panose="020B0604020202020204" pitchFamily="34" charset="0"/>
            </a:endParaRPr>
          </a:p>
        </p:txBody>
      </p:sp>
      <p:sp>
        <p:nvSpPr>
          <p:cNvPr id="8" name="TextBox 7">
            <a:extLst>
              <a:ext uri="{FF2B5EF4-FFF2-40B4-BE49-F238E27FC236}">
                <a16:creationId xmlns:a16="http://schemas.microsoft.com/office/drawing/2014/main" id="{D2DCD9F4-AAC9-46A0-B019-CE748F2F4CF3}"/>
              </a:ext>
            </a:extLst>
          </p:cNvPr>
          <p:cNvSpPr txBox="1">
            <a:spLocks noChangeArrowheads="1"/>
          </p:cNvSpPr>
          <p:nvPr/>
        </p:nvSpPr>
        <p:spPr bwMode="auto">
          <a:xfrm>
            <a:off x="3741739" y="1849438"/>
            <a:ext cx="1730375"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a:latin typeface="Arial" panose="020B0604020202020204" pitchFamily="34" charset="0"/>
              </a:rPr>
              <a:t>2: 2-Var Stats</a:t>
            </a:r>
            <a:endParaRPr lang="en-CA" altLang="en-US" sz="2000" baseline="-25000">
              <a:latin typeface="Arial" panose="020B0604020202020204" pitchFamily="34" charset="0"/>
            </a:endParaRPr>
          </a:p>
        </p:txBody>
      </p:sp>
      <p:sp>
        <p:nvSpPr>
          <p:cNvPr id="9" name="TextBox 8">
            <a:extLst>
              <a:ext uri="{FF2B5EF4-FFF2-40B4-BE49-F238E27FC236}">
                <a16:creationId xmlns:a16="http://schemas.microsoft.com/office/drawing/2014/main" id="{CDB92FF5-8742-4766-A44E-76D50237DA13}"/>
              </a:ext>
            </a:extLst>
          </p:cNvPr>
          <p:cNvSpPr txBox="1">
            <a:spLocks noChangeArrowheads="1"/>
          </p:cNvSpPr>
          <p:nvPr/>
        </p:nvSpPr>
        <p:spPr bwMode="auto">
          <a:xfrm>
            <a:off x="5641976" y="1851025"/>
            <a:ext cx="1057275"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a:latin typeface="Arial" panose="020B0604020202020204" pitchFamily="34" charset="0"/>
              </a:rPr>
              <a:t>ENTER</a:t>
            </a:r>
            <a:endParaRPr lang="en-CA" altLang="en-US" sz="2000" baseline="-25000">
              <a:latin typeface="Arial" panose="020B0604020202020204" pitchFamily="34" charset="0"/>
            </a:endParaRPr>
          </a:p>
        </p:txBody>
      </p:sp>
      <p:pic>
        <p:nvPicPr>
          <p:cNvPr id="40963" name="Picture 3">
            <a:extLst>
              <a:ext uri="{FF2B5EF4-FFF2-40B4-BE49-F238E27FC236}">
                <a16:creationId xmlns:a16="http://schemas.microsoft.com/office/drawing/2014/main" id="{EDF15187-B3EF-4829-A861-9C82A9FC0B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8663" y="1858964"/>
            <a:ext cx="2209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4">
            <a:extLst>
              <a:ext uri="{FF2B5EF4-FFF2-40B4-BE49-F238E27FC236}">
                <a16:creationId xmlns:a16="http://schemas.microsoft.com/office/drawing/2014/main" id="{66282E6D-5CA5-4307-90CC-05F371C62F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2662239"/>
            <a:ext cx="219075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CDBE7508-8F20-4B8A-9914-CEC24C7BB51C}"/>
              </a:ext>
            </a:extLst>
          </p:cNvPr>
          <p:cNvSpPr txBox="1">
            <a:spLocks noChangeArrowheads="1"/>
          </p:cNvSpPr>
          <p:nvPr/>
        </p:nvSpPr>
        <p:spPr bwMode="auto">
          <a:xfrm>
            <a:off x="9369426" y="1852613"/>
            <a:ext cx="1057275"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a:latin typeface="Arial" panose="020B0604020202020204" pitchFamily="34" charset="0"/>
              </a:rPr>
              <a:t>ENTER</a:t>
            </a:r>
            <a:endParaRPr lang="en-CA" altLang="en-US" sz="2000" baseline="-25000">
              <a:latin typeface="Arial" panose="020B0604020202020204" pitchFamily="34" charset="0"/>
            </a:endParaRPr>
          </a:p>
        </p:txBody>
      </p:sp>
      <p:pic>
        <p:nvPicPr>
          <p:cNvPr id="40965" name="Picture 5">
            <a:extLst>
              <a:ext uri="{FF2B5EF4-FFF2-40B4-BE49-F238E27FC236}">
                <a16:creationId xmlns:a16="http://schemas.microsoft.com/office/drawing/2014/main" id="{4B1FFC46-6795-4169-A57A-9602CA92508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95939" y="2662238"/>
            <a:ext cx="22002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974B491A-FCBE-45D7-8684-3C88776BFACF}"/>
              </a:ext>
            </a:extLst>
          </p:cNvPr>
          <p:cNvSpPr txBox="1">
            <a:spLocks noChangeArrowheads="1"/>
          </p:cNvSpPr>
          <p:nvPr/>
        </p:nvSpPr>
        <p:spPr bwMode="auto">
          <a:xfrm>
            <a:off x="3567114" y="2697164"/>
            <a:ext cx="1138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Mean “X”</a:t>
            </a:r>
          </a:p>
        </p:txBody>
      </p:sp>
      <p:sp>
        <p:nvSpPr>
          <p:cNvPr id="15" name="Freeform 14">
            <a:extLst>
              <a:ext uri="{FF2B5EF4-FFF2-40B4-BE49-F238E27FC236}">
                <a16:creationId xmlns:a16="http://schemas.microsoft.com/office/drawing/2014/main" id="{7BB85C5E-6AFA-445A-AEA3-6B59C9E49C7C}"/>
              </a:ext>
            </a:extLst>
          </p:cNvPr>
          <p:cNvSpPr/>
          <p:nvPr/>
        </p:nvSpPr>
        <p:spPr>
          <a:xfrm>
            <a:off x="2700338" y="2949575"/>
            <a:ext cx="914400" cy="177800"/>
          </a:xfrm>
          <a:custGeom>
            <a:avLst/>
            <a:gdLst>
              <a:gd name="connsiteX0" fmla="*/ 914400 w 914400"/>
              <a:gd name="connsiteY0" fmla="*/ 0 h 177421"/>
              <a:gd name="connsiteX1" fmla="*/ 573206 w 914400"/>
              <a:gd name="connsiteY1" fmla="*/ 177421 h 177421"/>
              <a:gd name="connsiteX2" fmla="*/ 0 w 914400"/>
              <a:gd name="connsiteY2" fmla="*/ 0 h 177421"/>
            </a:gdLst>
            <a:ahLst/>
            <a:cxnLst>
              <a:cxn ang="0">
                <a:pos x="connsiteX0" y="connsiteY0"/>
              </a:cxn>
              <a:cxn ang="0">
                <a:pos x="connsiteX1" y="connsiteY1"/>
              </a:cxn>
              <a:cxn ang="0">
                <a:pos x="connsiteX2" y="connsiteY2"/>
              </a:cxn>
            </a:cxnLst>
            <a:rect l="l" t="t" r="r" b="b"/>
            <a:pathLst>
              <a:path w="914400" h="177421">
                <a:moveTo>
                  <a:pt x="914400" y="0"/>
                </a:moveTo>
                <a:cubicBezTo>
                  <a:pt x="820003" y="88710"/>
                  <a:pt x="725606" y="177421"/>
                  <a:pt x="573206" y="177421"/>
                </a:cubicBezTo>
                <a:cubicBezTo>
                  <a:pt x="420806" y="177421"/>
                  <a:pt x="210403" y="88710"/>
                  <a:pt x="0" y="0"/>
                </a:cubicBezTo>
              </a:path>
            </a:pathLst>
          </a:cu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CA"/>
          </a:p>
        </p:txBody>
      </p:sp>
      <p:sp>
        <p:nvSpPr>
          <p:cNvPr id="16" name="TextBox 15">
            <a:extLst>
              <a:ext uri="{FF2B5EF4-FFF2-40B4-BE49-F238E27FC236}">
                <a16:creationId xmlns:a16="http://schemas.microsoft.com/office/drawing/2014/main" id="{264557F5-B06B-4CD8-A7D6-EEEF9637D12F}"/>
              </a:ext>
            </a:extLst>
          </p:cNvPr>
          <p:cNvSpPr txBox="1">
            <a:spLocks noChangeArrowheads="1"/>
          </p:cNvSpPr>
          <p:nvPr/>
        </p:nvSpPr>
        <p:spPr bwMode="auto">
          <a:xfrm>
            <a:off x="8359775" y="2686050"/>
            <a:ext cx="1138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Mean “X”</a:t>
            </a:r>
          </a:p>
        </p:txBody>
      </p:sp>
      <p:sp>
        <p:nvSpPr>
          <p:cNvPr id="17" name="Freeform 16">
            <a:extLst>
              <a:ext uri="{FF2B5EF4-FFF2-40B4-BE49-F238E27FC236}">
                <a16:creationId xmlns:a16="http://schemas.microsoft.com/office/drawing/2014/main" id="{A70AF586-B2B4-48E2-9534-200FD21D0440}"/>
              </a:ext>
            </a:extLst>
          </p:cNvPr>
          <p:cNvSpPr/>
          <p:nvPr/>
        </p:nvSpPr>
        <p:spPr>
          <a:xfrm>
            <a:off x="7493000" y="2938463"/>
            <a:ext cx="914400" cy="177800"/>
          </a:xfrm>
          <a:custGeom>
            <a:avLst/>
            <a:gdLst>
              <a:gd name="connsiteX0" fmla="*/ 914400 w 914400"/>
              <a:gd name="connsiteY0" fmla="*/ 0 h 177421"/>
              <a:gd name="connsiteX1" fmla="*/ 573206 w 914400"/>
              <a:gd name="connsiteY1" fmla="*/ 177421 h 177421"/>
              <a:gd name="connsiteX2" fmla="*/ 0 w 914400"/>
              <a:gd name="connsiteY2" fmla="*/ 0 h 177421"/>
            </a:gdLst>
            <a:ahLst/>
            <a:cxnLst>
              <a:cxn ang="0">
                <a:pos x="connsiteX0" y="connsiteY0"/>
              </a:cxn>
              <a:cxn ang="0">
                <a:pos x="connsiteX1" y="connsiteY1"/>
              </a:cxn>
              <a:cxn ang="0">
                <a:pos x="connsiteX2" y="connsiteY2"/>
              </a:cxn>
            </a:cxnLst>
            <a:rect l="l" t="t" r="r" b="b"/>
            <a:pathLst>
              <a:path w="914400" h="177421">
                <a:moveTo>
                  <a:pt x="914400" y="0"/>
                </a:moveTo>
                <a:cubicBezTo>
                  <a:pt x="820003" y="88710"/>
                  <a:pt x="725606" y="177421"/>
                  <a:pt x="573206" y="177421"/>
                </a:cubicBezTo>
                <a:cubicBezTo>
                  <a:pt x="420806" y="177421"/>
                  <a:pt x="210403" y="88710"/>
                  <a:pt x="0" y="0"/>
                </a:cubicBezTo>
              </a:path>
            </a:pathLst>
          </a:cu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CA"/>
          </a:p>
        </p:txBody>
      </p:sp>
      <p:sp>
        <p:nvSpPr>
          <p:cNvPr id="18" name="Content Placeholder 2">
            <a:extLst>
              <a:ext uri="{FF2B5EF4-FFF2-40B4-BE49-F238E27FC236}">
                <a16:creationId xmlns:a16="http://schemas.microsoft.com/office/drawing/2014/main" id="{BF9D5262-B08B-4E2F-BA31-6ACDEAC4145A}"/>
              </a:ext>
            </a:extLst>
          </p:cNvPr>
          <p:cNvSpPr txBox="1">
            <a:spLocks/>
          </p:cNvSpPr>
          <p:nvPr/>
        </p:nvSpPr>
        <p:spPr bwMode="auto">
          <a:xfrm>
            <a:off x="1917701" y="4084638"/>
            <a:ext cx="8124825" cy="844550"/>
          </a:xfrm>
          <a:prstGeom prst="rect">
            <a:avLst/>
          </a:prstGeom>
          <a:noFill/>
          <a:ln w="9525">
            <a:noFill/>
            <a:miter lim="800000"/>
            <a:headEnd/>
            <a:tailEnd/>
          </a:ln>
        </p:spPr>
        <p:txBody>
          <a:bodyPr/>
          <a:lstStyle/>
          <a:p>
            <a:pPr marL="273050" indent="-273050">
              <a:spcBef>
                <a:spcPts val="600"/>
              </a:spcBef>
              <a:buClr>
                <a:schemeClr val="accent1"/>
              </a:buClr>
              <a:buSzPct val="70000"/>
              <a:defRPr/>
            </a:pPr>
            <a:r>
              <a:rPr lang="en-CA" sz="2100" dirty="0">
                <a:latin typeface="+mn-lt"/>
                <a:cs typeface="+mn-cs"/>
              </a:rPr>
              <a:t>Plug the values into your regression formula.  If both sides are equal, then the equation will intersect the point (6.5, 6.16667)</a:t>
            </a:r>
          </a:p>
        </p:txBody>
      </p:sp>
      <p:graphicFrame>
        <p:nvGraphicFramePr>
          <p:cNvPr id="2" name="Object 3">
            <a:extLst>
              <a:ext uri="{FF2B5EF4-FFF2-40B4-BE49-F238E27FC236}">
                <a16:creationId xmlns:a16="http://schemas.microsoft.com/office/drawing/2014/main" id="{FDDD289C-3DB3-41C7-9FBC-E0915992A338}"/>
              </a:ext>
            </a:extLst>
          </p:cNvPr>
          <p:cNvGraphicFramePr>
            <a:graphicFrameLocks noChangeAspect="1"/>
          </p:cNvGraphicFramePr>
          <p:nvPr/>
        </p:nvGraphicFramePr>
        <p:xfrm>
          <a:off x="2895601" y="4767264"/>
          <a:ext cx="3173413" cy="515937"/>
        </p:xfrm>
        <a:graphic>
          <a:graphicData uri="http://schemas.openxmlformats.org/presentationml/2006/ole">
            <mc:AlternateContent xmlns:mc="http://schemas.openxmlformats.org/markup-compatibility/2006">
              <mc:Choice xmlns:v="urn:schemas-microsoft-com:vml" Requires="v">
                <p:oleObj name="Equation" r:id="rId9" imgW="1562100" imgH="254000" progId="Equation.DSMT4">
                  <p:embed/>
                </p:oleObj>
              </mc:Choice>
              <mc:Fallback>
                <p:oleObj name="Equation" r:id="rId9" imgW="1562100" imgH="254000" progId="Equation.DSMT4">
                  <p:embed/>
                  <p:pic>
                    <p:nvPicPr>
                      <p:cNvPr id="2" name="Object 3">
                        <a:extLst>
                          <a:ext uri="{FF2B5EF4-FFF2-40B4-BE49-F238E27FC236}">
                            <a16:creationId xmlns:a16="http://schemas.microsoft.com/office/drawing/2014/main" id="{FDDD289C-3DB3-41C7-9FBC-E0915992A33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95601" y="4767264"/>
                        <a:ext cx="3173413"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 name="Object 7">
            <a:extLst>
              <a:ext uri="{FF2B5EF4-FFF2-40B4-BE49-F238E27FC236}">
                <a16:creationId xmlns:a16="http://schemas.microsoft.com/office/drawing/2014/main" id="{21446566-DAEB-4DEE-8809-7FDE848F9259}"/>
              </a:ext>
            </a:extLst>
          </p:cNvPr>
          <p:cNvGraphicFramePr>
            <a:graphicFrameLocks noChangeAspect="1"/>
          </p:cNvGraphicFramePr>
          <p:nvPr/>
        </p:nvGraphicFramePr>
        <p:xfrm>
          <a:off x="1901825" y="5233989"/>
          <a:ext cx="4643438" cy="515937"/>
        </p:xfrm>
        <a:graphic>
          <a:graphicData uri="http://schemas.openxmlformats.org/presentationml/2006/ole">
            <mc:AlternateContent xmlns:mc="http://schemas.openxmlformats.org/markup-compatibility/2006">
              <mc:Choice xmlns:v="urn:schemas-microsoft-com:vml" Requires="v">
                <p:oleObj name="Equation" r:id="rId11" imgW="2286000" imgH="254000" progId="Equation.DSMT4">
                  <p:embed/>
                </p:oleObj>
              </mc:Choice>
              <mc:Fallback>
                <p:oleObj name="Equation" r:id="rId11" imgW="2286000" imgH="254000" progId="Equation.DSMT4">
                  <p:embed/>
                  <p:pic>
                    <p:nvPicPr>
                      <p:cNvPr id="20" name="Object 7">
                        <a:extLst>
                          <a:ext uri="{FF2B5EF4-FFF2-40B4-BE49-F238E27FC236}">
                            <a16:creationId xmlns:a16="http://schemas.microsoft.com/office/drawing/2014/main" id="{21446566-DAEB-4DEE-8809-7FDE848F925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01825" y="5233989"/>
                        <a:ext cx="4643438"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 name="Object 8">
            <a:extLst>
              <a:ext uri="{FF2B5EF4-FFF2-40B4-BE49-F238E27FC236}">
                <a16:creationId xmlns:a16="http://schemas.microsoft.com/office/drawing/2014/main" id="{2B7E4705-6764-4901-881C-AD019D722676}"/>
              </a:ext>
            </a:extLst>
          </p:cNvPr>
          <p:cNvGraphicFramePr>
            <a:graphicFrameLocks noChangeAspect="1"/>
          </p:cNvGraphicFramePr>
          <p:nvPr/>
        </p:nvGraphicFramePr>
        <p:xfrm>
          <a:off x="1933576" y="5805488"/>
          <a:ext cx="2786063" cy="360362"/>
        </p:xfrm>
        <a:graphic>
          <a:graphicData uri="http://schemas.openxmlformats.org/presentationml/2006/ole">
            <mc:AlternateContent xmlns:mc="http://schemas.openxmlformats.org/markup-compatibility/2006">
              <mc:Choice xmlns:v="urn:schemas-microsoft-com:vml" Requires="v">
                <p:oleObj name="Equation" r:id="rId13" imgW="1371600" imgH="177800" progId="Equation.DSMT4">
                  <p:embed/>
                </p:oleObj>
              </mc:Choice>
              <mc:Fallback>
                <p:oleObj name="Equation" r:id="rId13" imgW="1371600" imgH="177800" progId="Equation.DSMT4">
                  <p:embed/>
                  <p:pic>
                    <p:nvPicPr>
                      <p:cNvPr id="21" name="Object 8">
                        <a:extLst>
                          <a:ext uri="{FF2B5EF4-FFF2-40B4-BE49-F238E27FC236}">
                            <a16:creationId xmlns:a16="http://schemas.microsoft.com/office/drawing/2014/main" id="{2B7E4705-6764-4901-881C-AD019D72267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33576" y="5805488"/>
                        <a:ext cx="2786063"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 name="Content Placeholder 2">
            <a:extLst>
              <a:ext uri="{FF2B5EF4-FFF2-40B4-BE49-F238E27FC236}">
                <a16:creationId xmlns:a16="http://schemas.microsoft.com/office/drawing/2014/main" id="{DE939A7F-90B6-4C79-B66B-812F26E42CDF}"/>
              </a:ext>
            </a:extLst>
          </p:cNvPr>
          <p:cNvSpPr txBox="1">
            <a:spLocks/>
          </p:cNvSpPr>
          <p:nvPr/>
        </p:nvSpPr>
        <p:spPr bwMode="auto">
          <a:xfrm>
            <a:off x="6505576" y="4770439"/>
            <a:ext cx="3821113" cy="1671637"/>
          </a:xfrm>
          <a:prstGeom prst="rect">
            <a:avLst/>
          </a:prstGeom>
          <a:noFill/>
          <a:ln w="9525">
            <a:noFill/>
            <a:miter lim="800000"/>
            <a:headEnd/>
            <a:tailEnd/>
          </a:ln>
        </p:spPr>
        <p:txBody>
          <a:bodyPr/>
          <a:lstStyle/>
          <a:p>
            <a:pPr marL="273050" indent="-273050">
              <a:spcBef>
                <a:spcPts val="600"/>
              </a:spcBef>
              <a:buClr>
                <a:schemeClr val="accent1"/>
              </a:buClr>
              <a:buSzPct val="70000"/>
              <a:defRPr/>
            </a:pPr>
            <a:r>
              <a:rPr lang="en-CA" sz="2100" dirty="0">
                <a:latin typeface="+mn-lt"/>
                <a:cs typeface="+mn-cs"/>
              </a:rPr>
              <a:t>Since the coordinates of          satisfies the regression line, then it must intersect that point</a:t>
            </a:r>
          </a:p>
        </p:txBody>
      </p:sp>
      <p:graphicFrame>
        <p:nvGraphicFramePr>
          <p:cNvPr id="23" name="Object 9">
            <a:extLst>
              <a:ext uri="{FF2B5EF4-FFF2-40B4-BE49-F238E27FC236}">
                <a16:creationId xmlns:a16="http://schemas.microsoft.com/office/drawing/2014/main" id="{FB7F6119-0C99-4B45-A792-67C46A19F0D7}"/>
              </a:ext>
            </a:extLst>
          </p:cNvPr>
          <p:cNvGraphicFramePr>
            <a:graphicFrameLocks noChangeAspect="1"/>
          </p:cNvGraphicFramePr>
          <p:nvPr/>
        </p:nvGraphicFramePr>
        <p:xfrm>
          <a:off x="9542463" y="4814888"/>
          <a:ext cx="569912" cy="398462"/>
        </p:xfrm>
        <a:graphic>
          <a:graphicData uri="http://schemas.openxmlformats.org/presentationml/2006/ole">
            <mc:AlternateContent xmlns:mc="http://schemas.openxmlformats.org/markup-compatibility/2006">
              <mc:Choice xmlns:v="urn:schemas-microsoft-com:vml" Requires="v">
                <p:oleObj name="Equation" r:id="rId15" imgW="444307" imgH="279279" progId="Equation.DSMT4">
                  <p:embed/>
                </p:oleObj>
              </mc:Choice>
              <mc:Fallback>
                <p:oleObj name="Equation" r:id="rId15" imgW="444307" imgH="279279" progId="Equation.DSMT4">
                  <p:embed/>
                  <p:pic>
                    <p:nvPicPr>
                      <p:cNvPr id="23" name="Object 9">
                        <a:extLst>
                          <a:ext uri="{FF2B5EF4-FFF2-40B4-BE49-F238E27FC236}">
                            <a16:creationId xmlns:a16="http://schemas.microsoft.com/office/drawing/2014/main" id="{FB7F6119-0C99-4B45-A792-67C46A19F0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2463" y="4814888"/>
                        <a:ext cx="569912"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0963"/>
                                        </p:tgtEl>
                                        <p:attrNameLst>
                                          <p:attrName>style.visibility</p:attrName>
                                        </p:attrNameLst>
                                      </p:cBhvr>
                                      <p:to>
                                        <p:strVal val="visible"/>
                                      </p:to>
                                    </p:set>
                                    <p:animEffect transition="in" filter="blinds(horizontal)">
                                      <p:cBhvr>
                                        <p:cTn id="27" dur="500"/>
                                        <p:tgtEl>
                                          <p:spTgt spid="4096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40964"/>
                                        </p:tgtEl>
                                        <p:attrNameLst>
                                          <p:attrName>style.visibility</p:attrName>
                                        </p:attrNameLst>
                                      </p:cBhvr>
                                      <p:to>
                                        <p:strVal val="visible"/>
                                      </p:to>
                                    </p:set>
                                    <p:animEffect transition="in" filter="blinds(horizontal)">
                                      <p:cBhvr>
                                        <p:cTn id="37" dur="500"/>
                                        <p:tgtEl>
                                          <p:spTgt spid="4096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par>
                                <p:cTn id="43" presetID="22" presetClass="entr" presetSubtype="2"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right)">
                                      <p:cBhvr>
                                        <p:cTn id="45" dur="500"/>
                                        <p:tgtEl>
                                          <p:spTgt spid="1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40965"/>
                                        </p:tgtEl>
                                        <p:attrNameLst>
                                          <p:attrName>style.visibility</p:attrName>
                                        </p:attrNameLst>
                                      </p:cBhvr>
                                      <p:to>
                                        <p:strVal val="visible"/>
                                      </p:to>
                                    </p:set>
                                    <p:animEffect transition="in" filter="blinds(horizontal)">
                                      <p:cBhvr>
                                        <p:cTn id="50" dur="500"/>
                                        <p:tgtEl>
                                          <p:spTgt spid="4096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blinds(horizontal)">
                                      <p:cBhvr>
                                        <p:cTn id="55" dur="500"/>
                                        <p:tgtEl>
                                          <p:spTgt spid="16"/>
                                        </p:tgtEl>
                                      </p:cBhvr>
                                    </p:animEffect>
                                  </p:childTnLst>
                                </p:cTn>
                              </p:par>
                              <p:par>
                                <p:cTn id="56" presetID="22" presetClass="entr" presetSubtype="2" fill="hold"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right)">
                                      <p:cBhvr>
                                        <p:cTn id="58" dur="500"/>
                                        <p:tgtEl>
                                          <p:spTgt spid="17"/>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blinds(horizontal)">
                                      <p:cBhvr>
                                        <p:cTn id="63" dur="500"/>
                                        <p:tgtEl>
                                          <p:spTgt spid="18"/>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10" fill="hold" nodeType="click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blinds(horizontal)">
                                      <p:cBhvr>
                                        <p:cTn id="68" dur="500"/>
                                        <p:tgtEl>
                                          <p:spTgt spid="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ntr" presetSubtype="10" fill="hold" nodeType="click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blinds(horizontal)">
                                      <p:cBhvr>
                                        <p:cTn id="73" dur="500"/>
                                        <p:tgtEl>
                                          <p:spTgt spid="20"/>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3" presetClass="entr" presetSubtype="10" fill="hold" nodeType="click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blinds(horizontal)">
                                      <p:cBhvr>
                                        <p:cTn id="78" dur="500"/>
                                        <p:tgtEl>
                                          <p:spTgt spid="21"/>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blinds(horizontal)">
                                      <p:cBhvr>
                                        <p:cTn id="83" dur="500"/>
                                        <p:tgtEl>
                                          <p:spTgt spid="22"/>
                                        </p:tgtEl>
                                      </p:cBhvr>
                                    </p:animEffect>
                                  </p:childTnLst>
                                </p:cTn>
                              </p:par>
                              <p:par>
                                <p:cTn id="84" presetID="3" presetClass="entr" presetSubtype="10" fill="hold"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blinds(horizontal)">
                                      <p:cBhvr>
                                        <p:cTn id="8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P spid="14" grpId="0"/>
      <p:bldP spid="16" grpId="0"/>
      <p:bldP spid="18"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2A49F-8800-4017-BF8F-F23C1771EA45}"/>
              </a:ext>
            </a:extLst>
          </p:cNvPr>
          <p:cNvSpPr>
            <a:spLocks noGrp="1"/>
          </p:cNvSpPr>
          <p:nvPr>
            <p:ph type="title"/>
          </p:nvPr>
        </p:nvSpPr>
        <p:spPr>
          <a:xfrm>
            <a:off x="1981200" y="150814"/>
            <a:ext cx="7467600" cy="598487"/>
          </a:xfrm>
        </p:spPr>
        <p:txBody>
          <a:bodyPr/>
          <a:lstStyle/>
          <a:p>
            <a:pPr>
              <a:defRPr/>
            </a:pPr>
            <a:r>
              <a:rPr lang="en-CA" dirty="0"/>
              <a:t>F) Finding Residuals</a:t>
            </a:r>
          </a:p>
        </p:txBody>
      </p:sp>
      <p:sp>
        <p:nvSpPr>
          <p:cNvPr id="3" name="Content Placeholder 2">
            <a:extLst>
              <a:ext uri="{FF2B5EF4-FFF2-40B4-BE49-F238E27FC236}">
                <a16:creationId xmlns:a16="http://schemas.microsoft.com/office/drawing/2014/main" id="{84BDC2A4-6DEB-4A5A-A426-994995CF5FF4}"/>
              </a:ext>
            </a:extLst>
          </p:cNvPr>
          <p:cNvSpPr>
            <a:spLocks noGrp="1"/>
          </p:cNvSpPr>
          <p:nvPr>
            <p:ph sz="quarter" idx="1"/>
          </p:nvPr>
        </p:nvSpPr>
        <p:spPr>
          <a:xfrm>
            <a:off x="1790701" y="793750"/>
            <a:ext cx="7948613" cy="1511300"/>
          </a:xfrm>
        </p:spPr>
        <p:txBody>
          <a:bodyPr/>
          <a:lstStyle/>
          <a:p>
            <a:pPr>
              <a:buFont typeface="Wingdings" panose="05000000000000000000" pitchFamily="2" charset="2"/>
              <a:buNone/>
            </a:pPr>
            <a:r>
              <a:rPr lang="en-US" altLang="en-US" sz="2200"/>
              <a:t>Use the regression line to find the predicted weights for each of the ages: 3, 5, and 7</a:t>
            </a:r>
          </a:p>
          <a:p>
            <a:pPr>
              <a:buFont typeface="Wingdings" panose="05000000000000000000" pitchFamily="2" charset="2"/>
              <a:buNone/>
            </a:pPr>
            <a:r>
              <a:rPr lang="en-US" altLang="en-US" sz="2200"/>
              <a:t>To find the residual, subtract the predicted weights from the actual weights </a:t>
            </a:r>
            <a:endParaRPr lang="en-CA" altLang="en-US" sz="2200"/>
          </a:p>
          <a:p>
            <a:endParaRPr lang="en-CA" altLang="en-US"/>
          </a:p>
        </p:txBody>
      </p:sp>
      <p:graphicFrame>
        <p:nvGraphicFramePr>
          <p:cNvPr id="5" name="Object 2">
            <a:extLst>
              <a:ext uri="{FF2B5EF4-FFF2-40B4-BE49-F238E27FC236}">
                <a16:creationId xmlns:a16="http://schemas.microsoft.com/office/drawing/2014/main" id="{0911AEFC-BC46-47FE-B8E1-2A80B2922D33}"/>
              </a:ext>
            </a:extLst>
          </p:cNvPr>
          <p:cNvGraphicFramePr>
            <a:graphicFrameLocks noChangeAspect="1"/>
          </p:cNvGraphicFramePr>
          <p:nvPr>
            <p:extLst>
              <p:ext uri="{D42A27DB-BD31-4B8C-83A1-F6EECF244321}">
                <p14:modId xmlns:p14="http://schemas.microsoft.com/office/powerpoint/2010/main" val="2540254134"/>
              </p:ext>
            </p:extLst>
          </p:nvPr>
        </p:nvGraphicFramePr>
        <p:xfrm>
          <a:off x="5461001" y="2225675"/>
          <a:ext cx="2803525" cy="2116138"/>
        </p:xfrm>
        <a:graphic>
          <a:graphicData uri="http://schemas.openxmlformats.org/presentationml/2006/ole">
            <mc:AlternateContent xmlns:mc="http://schemas.openxmlformats.org/markup-compatibility/2006">
              <mc:Choice xmlns:v="urn:schemas-microsoft-com:vml" Requires="v">
                <p:oleObj name="Equation" r:id="rId4" imgW="1346200" imgH="1016000" progId="Equation.DSMT4">
                  <p:embed/>
                </p:oleObj>
              </mc:Choice>
              <mc:Fallback>
                <p:oleObj name="Equation" r:id="rId4" imgW="1346200" imgH="1016000" progId="Equation.DSMT4">
                  <p:embed/>
                  <p:pic>
                    <p:nvPicPr>
                      <p:cNvPr id="5" name="Object 2">
                        <a:extLst>
                          <a:ext uri="{FF2B5EF4-FFF2-40B4-BE49-F238E27FC236}">
                            <a16:creationId xmlns:a16="http://schemas.microsoft.com/office/drawing/2014/main" id="{0911AEFC-BC46-47FE-B8E1-2A80B2922D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1001" y="2225675"/>
                        <a:ext cx="2803525" cy="2116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3">
            <a:extLst>
              <a:ext uri="{FF2B5EF4-FFF2-40B4-BE49-F238E27FC236}">
                <a16:creationId xmlns:a16="http://schemas.microsoft.com/office/drawing/2014/main" id="{01F0F80C-E63C-46FA-8E90-455E7EF08D05}"/>
              </a:ext>
            </a:extLst>
          </p:cNvPr>
          <p:cNvGraphicFramePr>
            <a:graphicFrameLocks noChangeAspect="1"/>
          </p:cNvGraphicFramePr>
          <p:nvPr>
            <p:extLst>
              <p:ext uri="{D42A27DB-BD31-4B8C-83A1-F6EECF244321}">
                <p14:modId xmlns:p14="http://schemas.microsoft.com/office/powerpoint/2010/main" val="557863024"/>
              </p:ext>
            </p:extLst>
          </p:nvPr>
        </p:nvGraphicFramePr>
        <p:xfrm>
          <a:off x="7058025" y="2882900"/>
          <a:ext cx="977900" cy="369888"/>
        </p:xfrm>
        <a:graphic>
          <a:graphicData uri="http://schemas.openxmlformats.org/presentationml/2006/ole">
            <mc:AlternateContent xmlns:mc="http://schemas.openxmlformats.org/markup-compatibility/2006">
              <mc:Choice xmlns:v="urn:schemas-microsoft-com:vml" Requires="v">
                <p:oleObj name="Equation" r:id="rId6" imgW="469696" imgH="177723" progId="Equation.DSMT4">
                  <p:embed/>
                </p:oleObj>
              </mc:Choice>
              <mc:Fallback>
                <p:oleObj name="Equation" r:id="rId6" imgW="469696" imgH="177723" progId="Equation.DSMT4">
                  <p:embed/>
                  <p:pic>
                    <p:nvPicPr>
                      <p:cNvPr id="6" name="Object 3">
                        <a:extLst>
                          <a:ext uri="{FF2B5EF4-FFF2-40B4-BE49-F238E27FC236}">
                            <a16:creationId xmlns:a16="http://schemas.microsoft.com/office/drawing/2014/main" id="{01F0F80C-E63C-46FA-8E90-455E7EF08D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58025" y="2882900"/>
                        <a:ext cx="977900"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4">
            <a:extLst>
              <a:ext uri="{FF2B5EF4-FFF2-40B4-BE49-F238E27FC236}">
                <a16:creationId xmlns:a16="http://schemas.microsoft.com/office/drawing/2014/main" id="{5FC66099-E1F4-40A4-A0CC-C6E122369519}"/>
              </a:ext>
            </a:extLst>
          </p:cNvPr>
          <p:cNvGraphicFramePr>
            <a:graphicFrameLocks noChangeAspect="1"/>
          </p:cNvGraphicFramePr>
          <p:nvPr>
            <p:extLst>
              <p:ext uri="{D42A27DB-BD31-4B8C-83A1-F6EECF244321}">
                <p14:modId xmlns:p14="http://schemas.microsoft.com/office/powerpoint/2010/main" val="732034467"/>
              </p:ext>
            </p:extLst>
          </p:nvPr>
        </p:nvGraphicFramePr>
        <p:xfrm>
          <a:off x="7046913" y="3349625"/>
          <a:ext cx="977900" cy="369888"/>
        </p:xfrm>
        <a:graphic>
          <a:graphicData uri="http://schemas.openxmlformats.org/presentationml/2006/ole">
            <mc:AlternateContent xmlns:mc="http://schemas.openxmlformats.org/markup-compatibility/2006">
              <mc:Choice xmlns:v="urn:schemas-microsoft-com:vml" Requires="v">
                <p:oleObj name="Equation" r:id="rId8" imgW="469696" imgH="177723" progId="Equation.DSMT4">
                  <p:embed/>
                </p:oleObj>
              </mc:Choice>
              <mc:Fallback>
                <p:oleObj name="Equation" r:id="rId8" imgW="469696" imgH="177723" progId="Equation.DSMT4">
                  <p:embed/>
                  <p:pic>
                    <p:nvPicPr>
                      <p:cNvPr id="8" name="Object 4">
                        <a:extLst>
                          <a:ext uri="{FF2B5EF4-FFF2-40B4-BE49-F238E27FC236}">
                            <a16:creationId xmlns:a16="http://schemas.microsoft.com/office/drawing/2014/main" id="{5FC66099-E1F4-40A4-A0CC-C6E12236951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46913" y="3349625"/>
                        <a:ext cx="977900"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5">
            <a:extLst>
              <a:ext uri="{FF2B5EF4-FFF2-40B4-BE49-F238E27FC236}">
                <a16:creationId xmlns:a16="http://schemas.microsoft.com/office/drawing/2014/main" id="{E315D155-30DC-4786-A2FC-E4961A4E8DBA}"/>
              </a:ext>
            </a:extLst>
          </p:cNvPr>
          <p:cNvGraphicFramePr>
            <a:graphicFrameLocks noChangeAspect="1"/>
          </p:cNvGraphicFramePr>
          <p:nvPr>
            <p:extLst>
              <p:ext uri="{D42A27DB-BD31-4B8C-83A1-F6EECF244321}">
                <p14:modId xmlns:p14="http://schemas.microsoft.com/office/powerpoint/2010/main" val="3303645099"/>
              </p:ext>
            </p:extLst>
          </p:nvPr>
        </p:nvGraphicFramePr>
        <p:xfrm>
          <a:off x="7062788" y="3870325"/>
          <a:ext cx="977900" cy="369888"/>
        </p:xfrm>
        <a:graphic>
          <a:graphicData uri="http://schemas.openxmlformats.org/presentationml/2006/ole">
            <mc:AlternateContent xmlns:mc="http://schemas.openxmlformats.org/markup-compatibility/2006">
              <mc:Choice xmlns:v="urn:schemas-microsoft-com:vml" Requires="v">
                <p:oleObj name="Equation" r:id="rId10" imgW="469696" imgH="177723" progId="Equation.DSMT4">
                  <p:embed/>
                </p:oleObj>
              </mc:Choice>
              <mc:Fallback>
                <p:oleObj name="Equation" r:id="rId10" imgW="469696" imgH="177723" progId="Equation.DSMT4">
                  <p:embed/>
                  <p:pic>
                    <p:nvPicPr>
                      <p:cNvPr id="9" name="Object 5">
                        <a:extLst>
                          <a:ext uri="{FF2B5EF4-FFF2-40B4-BE49-F238E27FC236}">
                            <a16:creationId xmlns:a16="http://schemas.microsoft.com/office/drawing/2014/main" id="{E315D155-30DC-4786-A2FC-E4961A4E8DB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62788" y="3870325"/>
                        <a:ext cx="977900"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1990" name="Picture 6">
            <a:extLst>
              <a:ext uri="{FF2B5EF4-FFF2-40B4-BE49-F238E27FC236}">
                <a16:creationId xmlns:a16="http://schemas.microsoft.com/office/drawing/2014/main" id="{4884620F-4221-46D9-B718-DB3237F8FB3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77989" y="2370139"/>
            <a:ext cx="370522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Object 7">
            <a:extLst>
              <a:ext uri="{FF2B5EF4-FFF2-40B4-BE49-F238E27FC236}">
                <a16:creationId xmlns:a16="http://schemas.microsoft.com/office/drawing/2014/main" id="{68DB5420-CF97-4CBE-BE5B-55D6BF177D8C}"/>
              </a:ext>
            </a:extLst>
          </p:cNvPr>
          <p:cNvGraphicFramePr>
            <a:graphicFrameLocks noChangeAspect="1"/>
          </p:cNvGraphicFramePr>
          <p:nvPr>
            <p:extLst>
              <p:ext uri="{D42A27DB-BD31-4B8C-83A1-F6EECF244321}">
                <p14:modId xmlns:p14="http://schemas.microsoft.com/office/powerpoint/2010/main" val="2556480491"/>
              </p:ext>
            </p:extLst>
          </p:nvPr>
        </p:nvGraphicFramePr>
        <p:xfrm>
          <a:off x="8126413" y="2227264"/>
          <a:ext cx="1376362" cy="2116137"/>
        </p:xfrm>
        <a:graphic>
          <a:graphicData uri="http://schemas.openxmlformats.org/presentationml/2006/ole">
            <mc:AlternateContent xmlns:mc="http://schemas.openxmlformats.org/markup-compatibility/2006">
              <mc:Choice xmlns:v="urn:schemas-microsoft-com:vml" Requires="v">
                <p:oleObj name="Equation" r:id="rId13" imgW="660400" imgH="1016000" progId="Equation.DSMT4">
                  <p:embed/>
                </p:oleObj>
              </mc:Choice>
              <mc:Fallback>
                <p:oleObj name="Equation" r:id="rId13" imgW="660400" imgH="1016000" progId="Equation.DSMT4">
                  <p:embed/>
                  <p:pic>
                    <p:nvPicPr>
                      <p:cNvPr id="11" name="Object 7">
                        <a:extLst>
                          <a:ext uri="{FF2B5EF4-FFF2-40B4-BE49-F238E27FC236}">
                            <a16:creationId xmlns:a16="http://schemas.microsoft.com/office/drawing/2014/main" id="{68DB5420-CF97-4CBE-BE5B-55D6BF177D8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26413" y="2227264"/>
                        <a:ext cx="1376362" cy="2116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8">
            <a:extLst>
              <a:ext uri="{FF2B5EF4-FFF2-40B4-BE49-F238E27FC236}">
                <a16:creationId xmlns:a16="http://schemas.microsoft.com/office/drawing/2014/main" id="{C4FED7E1-8EA2-42FE-BBC2-10C08F8066D2}"/>
              </a:ext>
            </a:extLst>
          </p:cNvPr>
          <p:cNvGraphicFramePr>
            <a:graphicFrameLocks noChangeAspect="1"/>
          </p:cNvGraphicFramePr>
          <p:nvPr>
            <p:extLst>
              <p:ext uri="{D42A27DB-BD31-4B8C-83A1-F6EECF244321}">
                <p14:modId xmlns:p14="http://schemas.microsoft.com/office/powerpoint/2010/main" val="2056983843"/>
              </p:ext>
            </p:extLst>
          </p:nvPr>
        </p:nvGraphicFramePr>
        <p:xfrm>
          <a:off x="8369300" y="2913064"/>
          <a:ext cx="952500" cy="369887"/>
        </p:xfrm>
        <a:graphic>
          <a:graphicData uri="http://schemas.openxmlformats.org/presentationml/2006/ole">
            <mc:AlternateContent xmlns:mc="http://schemas.openxmlformats.org/markup-compatibility/2006">
              <mc:Choice xmlns:v="urn:schemas-microsoft-com:vml" Requires="v">
                <p:oleObj name="Equation" r:id="rId15" imgW="457002" imgH="177723" progId="Equation.DSMT4">
                  <p:embed/>
                </p:oleObj>
              </mc:Choice>
              <mc:Fallback>
                <p:oleObj name="Equation" r:id="rId15" imgW="457002" imgH="177723" progId="Equation.DSMT4">
                  <p:embed/>
                  <p:pic>
                    <p:nvPicPr>
                      <p:cNvPr id="12" name="Object 8">
                        <a:extLst>
                          <a:ext uri="{FF2B5EF4-FFF2-40B4-BE49-F238E27FC236}">
                            <a16:creationId xmlns:a16="http://schemas.microsoft.com/office/drawing/2014/main" id="{C4FED7E1-8EA2-42FE-BBC2-10C08F8066D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69300" y="2913064"/>
                        <a:ext cx="952500" cy="369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9">
            <a:extLst>
              <a:ext uri="{FF2B5EF4-FFF2-40B4-BE49-F238E27FC236}">
                <a16:creationId xmlns:a16="http://schemas.microsoft.com/office/drawing/2014/main" id="{E05E7838-7213-4B6F-B38E-AC7374C59685}"/>
              </a:ext>
            </a:extLst>
          </p:cNvPr>
          <p:cNvGraphicFramePr>
            <a:graphicFrameLocks noChangeAspect="1"/>
          </p:cNvGraphicFramePr>
          <p:nvPr>
            <p:extLst>
              <p:ext uri="{D42A27DB-BD31-4B8C-83A1-F6EECF244321}">
                <p14:modId xmlns:p14="http://schemas.microsoft.com/office/powerpoint/2010/main" val="4245113103"/>
              </p:ext>
            </p:extLst>
          </p:nvPr>
        </p:nvGraphicFramePr>
        <p:xfrm>
          <a:off x="8385175" y="3392489"/>
          <a:ext cx="952500" cy="369887"/>
        </p:xfrm>
        <a:graphic>
          <a:graphicData uri="http://schemas.openxmlformats.org/presentationml/2006/ole">
            <mc:AlternateContent xmlns:mc="http://schemas.openxmlformats.org/markup-compatibility/2006">
              <mc:Choice xmlns:v="urn:schemas-microsoft-com:vml" Requires="v">
                <p:oleObj name="Equation" r:id="rId17" imgW="457002" imgH="177723" progId="Equation.DSMT4">
                  <p:embed/>
                </p:oleObj>
              </mc:Choice>
              <mc:Fallback>
                <p:oleObj name="Equation" r:id="rId17" imgW="457002" imgH="177723" progId="Equation.DSMT4">
                  <p:embed/>
                  <p:pic>
                    <p:nvPicPr>
                      <p:cNvPr id="13" name="Object 9">
                        <a:extLst>
                          <a:ext uri="{FF2B5EF4-FFF2-40B4-BE49-F238E27FC236}">
                            <a16:creationId xmlns:a16="http://schemas.microsoft.com/office/drawing/2014/main" id="{E05E7838-7213-4B6F-B38E-AC7374C5968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85175" y="3392489"/>
                        <a:ext cx="952500" cy="369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10">
            <a:extLst>
              <a:ext uri="{FF2B5EF4-FFF2-40B4-BE49-F238E27FC236}">
                <a16:creationId xmlns:a16="http://schemas.microsoft.com/office/drawing/2014/main" id="{BA8570E9-8E69-4A67-8503-5194F61B4DAE}"/>
              </a:ext>
            </a:extLst>
          </p:cNvPr>
          <p:cNvGraphicFramePr>
            <a:graphicFrameLocks noChangeAspect="1"/>
          </p:cNvGraphicFramePr>
          <p:nvPr>
            <p:extLst>
              <p:ext uri="{D42A27DB-BD31-4B8C-83A1-F6EECF244321}">
                <p14:modId xmlns:p14="http://schemas.microsoft.com/office/powerpoint/2010/main" val="2400935139"/>
              </p:ext>
            </p:extLst>
          </p:nvPr>
        </p:nvGraphicFramePr>
        <p:xfrm>
          <a:off x="8401050" y="3873500"/>
          <a:ext cx="952500" cy="369888"/>
        </p:xfrm>
        <a:graphic>
          <a:graphicData uri="http://schemas.openxmlformats.org/presentationml/2006/ole">
            <mc:AlternateContent xmlns:mc="http://schemas.openxmlformats.org/markup-compatibility/2006">
              <mc:Choice xmlns:v="urn:schemas-microsoft-com:vml" Requires="v">
                <p:oleObj name="Equation" r:id="rId19" imgW="457002" imgH="177723" progId="Equation.DSMT4">
                  <p:embed/>
                </p:oleObj>
              </mc:Choice>
              <mc:Fallback>
                <p:oleObj name="Equation" r:id="rId19" imgW="457002" imgH="177723" progId="Equation.DSMT4">
                  <p:embed/>
                  <p:pic>
                    <p:nvPicPr>
                      <p:cNvPr id="14" name="Object 10">
                        <a:extLst>
                          <a:ext uri="{FF2B5EF4-FFF2-40B4-BE49-F238E27FC236}">
                            <a16:creationId xmlns:a16="http://schemas.microsoft.com/office/drawing/2014/main" id="{BA8570E9-8E69-4A67-8503-5194F61B4DA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401050" y="3873500"/>
                        <a:ext cx="952500"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 name="Picture 3">
            <a:extLst>
              <a:ext uri="{FF2B5EF4-FFF2-40B4-BE49-F238E27FC236}">
                <a16:creationId xmlns:a16="http://schemas.microsoft.com/office/drawing/2014/main" id="{6522FF02-FC52-4839-A7C1-781FB7546F10}"/>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77989" y="4391025"/>
            <a:ext cx="341947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5BE6416A-669A-4144-8F18-15ECA6EA3816}"/>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97313" y="4800600"/>
            <a:ext cx="12001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A10CBCE6-F5F1-4FAF-B63D-D0CD5D019C8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233989" y="4384676"/>
            <a:ext cx="343852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45D802D3-3018-4D1A-8616-8895734EB58D}"/>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502526" y="4810125"/>
            <a:ext cx="119062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03A6DC0B-560E-4E45-8E8A-4D0686D1815B}"/>
              </a:ext>
            </a:extLst>
          </p:cNvPr>
          <p:cNvSpPr/>
          <p:nvPr/>
        </p:nvSpPr>
        <p:spPr>
          <a:xfrm>
            <a:off x="4730750" y="2425700"/>
            <a:ext cx="5848350" cy="175895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8" name="TextBox 17">
            <a:extLst>
              <a:ext uri="{FF2B5EF4-FFF2-40B4-BE49-F238E27FC236}">
                <a16:creationId xmlns:a16="http://schemas.microsoft.com/office/drawing/2014/main" id="{379089FF-FC54-431A-950F-75374CAF898B}"/>
              </a:ext>
            </a:extLst>
          </p:cNvPr>
          <p:cNvSpPr txBox="1">
            <a:spLocks noChangeArrowheads="1"/>
          </p:cNvSpPr>
          <p:nvPr/>
        </p:nvSpPr>
        <p:spPr bwMode="auto">
          <a:xfrm>
            <a:off x="4838700" y="2555875"/>
            <a:ext cx="54864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Finding the residual is important b/c in the next section, a residual plot is used to determine if the LSRL is a good fit or not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1990"/>
                                        </p:tgtEl>
                                        <p:attrNameLst>
                                          <p:attrName>style.visibility</p:attrName>
                                        </p:attrNameLst>
                                      </p:cBhvr>
                                      <p:to>
                                        <p:strVal val="visible"/>
                                      </p:to>
                                    </p:set>
                                    <p:animEffect transition="in" filter="blinds(horizontal)">
                                      <p:cBhvr>
                                        <p:cTn id="17" dur="500"/>
                                        <p:tgtEl>
                                          <p:spTgt spid="4199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par>
                                <p:cTn id="23" presetID="3" presetClass="entr" presetSubtype="1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linds(horizontal)">
                                      <p:cBhvr>
                                        <p:cTn id="30" dur="500"/>
                                        <p:tgtEl>
                                          <p:spTgt spid="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linds(horizontal)">
                                      <p:cBhvr>
                                        <p:cTn id="35" dur="500"/>
                                        <p:tgtEl>
                                          <p:spTgt spid="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linds(horizontal)">
                                      <p:cBhvr>
                                        <p:cTn id="40" dur="500"/>
                                        <p:tgtEl>
                                          <p:spTgt spid="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linds(horizontal)">
                                      <p:cBhvr>
                                        <p:cTn id="45" dur="500"/>
                                        <p:tgtEl>
                                          <p:spTgt spid="1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linds(horizontal)">
                                      <p:cBhvr>
                                        <p:cTn id="50" dur="500"/>
                                        <p:tgtEl>
                                          <p:spTgt spid="1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linds(horizontal)">
                                      <p:cBhvr>
                                        <p:cTn id="55" dur="500"/>
                                        <p:tgtEl>
                                          <p:spTgt spid="1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blinds(horizontal)">
                                      <p:cBhvr>
                                        <p:cTn id="60" dur="500"/>
                                        <p:tgtEl>
                                          <p:spTgt spid="14"/>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nodeType="click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500"/>
                                        <p:tgtEl>
                                          <p:spTgt spid="4"/>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500"/>
                                        <p:tgtEl>
                                          <p:spTgt spid="7"/>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500"/>
                                        <p:tgtEl>
                                          <p:spTgt spid="10"/>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nodeType="click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fade">
                                      <p:cBhvr>
                                        <p:cTn id="80" dur="500"/>
                                        <p:tgtEl>
                                          <p:spTgt spid="15"/>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500"/>
                                        <p:tgtEl>
                                          <p:spTgt spid="17"/>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blinds(horizontal)">
                                      <p:cBhvr>
                                        <p:cTn id="9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09D6DEC7-1EFF-495F-9882-F74492F71DDF}"/>
              </a:ext>
            </a:extLst>
          </p:cNvPr>
          <p:cNvGraphicFramePr>
            <a:graphicFrameLocks noChangeAspect="1"/>
          </p:cNvGraphicFramePr>
          <p:nvPr/>
        </p:nvGraphicFramePr>
        <p:xfrm>
          <a:off x="7126289" y="3063876"/>
          <a:ext cx="2162175" cy="912813"/>
        </p:xfrm>
        <a:graphic>
          <a:graphicData uri="http://schemas.openxmlformats.org/presentationml/2006/ole">
            <mc:AlternateContent xmlns:mc="http://schemas.openxmlformats.org/markup-compatibility/2006">
              <mc:Choice xmlns:v="urn:schemas-microsoft-com:vml" Requires="v">
                <p:oleObj name="Equation" r:id="rId4" imgW="1562100" imgH="660400" progId="Equation.DSMT4">
                  <p:embed/>
                </p:oleObj>
              </mc:Choice>
              <mc:Fallback>
                <p:oleObj name="Equation" r:id="rId4" imgW="1562100" imgH="660400" progId="Equation.DSMT4">
                  <p:embed/>
                  <p:pic>
                    <p:nvPicPr>
                      <p:cNvPr id="4" name="Object 3">
                        <a:extLst>
                          <a:ext uri="{FF2B5EF4-FFF2-40B4-BE49-F238E27FC236}">
                            <a16:creationId xmlns:a16="http://schemas.microsoft.com/office/drawing/2014/main" id="{09D6DEC7-1EFF-495F-9882-F74492F71D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6289" y="3063876"/>
                        <a:ext cx="2162175"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a:extLst>
              <a:ext uri="{FF2B5EF4-FFF2-40B4-BE49-F238E27FC236}">
                <a16:creationId xmlns:a16="http://schemas.microsoft.com/office/drawing/2014/main" id="{1477CC71-A334-44AA-960B-86C5CA54B70A}"/>
              </a:ext>
            </a:extLst>
          </p:cNvPr>
          <p:cNvGraphicFramePr>
            <a:graphicFrameLocks noChangeAspect="1"/>
          </p:cNvGraphicFramePr>
          <p:nvPr/>
        </p:nvGraphicFramePr>
        <p:xfrm>
          <a:off x="6989763" y="5035551"/>
          <a:ext cx="3111500" cy="633413"/>
        </p:xfrm>
        <a:graphic>
          <a:graphicData uri="http://schemas.openxmlformats.org/presentationml/2006/ole">
            <mc:AlternateContent xmlns:mc="http://schemas.openxmlformats.org/markup-compatibility/2006">
              <mc:Choice xmlns:v="urn:schemas-microsoft-com:vml" Requires="v">
                <p:oleObj name="Equation" r:id="rId6" imgW="2247900" imgH="457200" progId="Equation.DSMT4">
                  <p:embed/>
                </p:oleObj>
              </mc:Choice>
              <mc:Fallback>
                <p:oleObj name="Equation" r:id="rId6" imgW="2247900" imgH="457200" progId="Equation.DSMT4">
                  <p:embed/>
                  <p:pic>
                    <p:nvPicPr>
                      <p:cNvPr id="5" name="Object 4">
                        <a:extLst>
                          <a:ext uri="{FF2B5EF4-FFF2-40B4-BE49-F238E27FC236}">
                            <a16:creationId xmlns:a16="http://schemas.microsoft.com/office/drawing/2014/main" id="{1477CC71-A334-44AA-960B-86C5CA54B7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89763" y="5035551"/>
                        <a:ext cx="31115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id="{ED423537-2239-41CA-82E7-0AAE1E100F22}"/>
              </a:ext>
            </a:extLst>
          </p:cNvPr>
          <p:cNvSpPr txBox="1">
            <a:spLocks noChangeArrowheads="1"/>
          </p:cNvSpPr>
          <p:nvPr/>
        </p:nvSpPr>
        <p:spPr bwMode="auto">
          <a:xfrm>
            <a:off x="1652588" y="2314575"/>
            <a:ext cx="5776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a) Predicted Winnings = 1,500,000+250,000(hours)</a:t>
            </a:r>
          </a:p>
        </p:txBody>
      </p:sp>
      <p:sp>
        <p:nvSpPr>
          <p:cNvPr id="37894" name="TextBox 8">
            <a:extLst>
              <a:ext uri="{FF2B5EF4-FFF2-40B4-BE49-F238E27FC236}">
                <a16:creationId xmlns:a16="http://schemas.microsoft.com/office/drawing/2014/main" id="{28ABDD11-4796-4EB1-BF60-DAAC53658A43}"/>
              </a:ext>
            </a:extLst>
          </p:cNvPr>
          <p:cNvSpPr txBox="1">
            <a:spLocks noChangeArrowheads="1"/>
          </p:cNvSpPr>
          <p:nvPr/>
        </p:nvSpPr>
        <p:spPr bwMode="auto">
          <a:xfrm>
            <a:off x="1652588" y="2901950"/>
            <a:ext cx="5776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b) Predicted Winnings = 1,199,333+36,666(hours)</a:t>
            </a:r>
          </a:p>
        </p:txBody>
      </p:sp>
      <p:sp>
        <p:nvSpPr>
          <p:cNvPr id="10" name="TextBox 9">
            <a:extLst>
              <a:ext uri="{FF2B5EF4-FFF2-40B4-BE49-F238E27FC236}">
                <a16:creationId xmlns:a16="http://schemas.microsoft.com/office/drawing/2014/main" id="{DA053135-E16C-424F-95A0-6E50EACCB7A7}"/>
              </a:ext>
            </a:extLst>
          </p:cNvPr>
          <p:cNvSpPr txBox="1">
            <a:spLocks noChangeArrowheads="1"/>
          </p:cNvSpPr>
          <p:nvPr/>
        </p:nvSpPr>
        <p:spPr bwMode="auto">
          <a:xfrm>
            <a:off x="1652588" y="3490913"/>
            <a:ext cx="57769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c) Predicted Winnings = 1,750,000+8.2(hours)</a:t>
            </a:r>
          </a:p>
        </p:txBody>
      </p:sp>
      <p:sp>
        <p:nvSpPr>
          <p:cNvPr id="11" name="TextBox 10">
            <a:extLst>
              <a:ext uri="{FF2B5EF4-FFF2-40B4-BE49-F238E27FC236}">
                <a16:creationId xmlns:a16="http://schemas.microsoft.com/office/drawing/2014/main" id="{A0B86E67-F280-4E9A-8C4B-04C7B74735A3}"/>
              </a:ext>
            </a:extLst>
          </p:cNvPr>
          <p:cNvSpPr txBox="1">
            <a:spLocks noChangeArrowheads="1"/>
          </p:cNvSpPr>
          <p:nvPr/>
        </p:nvSpPr>
        <p:spPr bwMode="auto">
          <a:xfrm>
            <a:off x="1652588" y="4084639"/>
            <a:ext cx="577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d) Predicted Winnings = -1,000,000+36,000(hours)</a:t>
            </a:r>
          </a:p>
        </p:txBody>
      </p:sp>
      <p:sp>
        <p:nvSpPr>
          <p:cNvPr id="12" name="TextBox 11">
            <a:extLst>
              <a:ext uri="{FF2B5EF4-FFF2-40B4-BE49-F238E27FC236}">
                <a16:creationId xmlns:a16="http://schemas.microsoft.com/office/drawing/2014/main" id="{5BC9E32A-BD92-41B7-A366-C6868A41F721}"/>
              </a:ext>
            </a:extLst>
          </p:cNvPr>
          <p:cNvSpPr txBox="1">
            <a:spLocks noChangeArrowheads="1"/>
          </p:cNvSpPr>
          <p:nvPr/>
        </p:nvSpPr>
        <p:spPr bwMode="auto">
          <a:xfrm>
            <a:off x="1652588" y="4665664"/>
            <a:ext cx="577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e) Predicted Winnings = -1,199,000+40,000(hours)</a:t>
            </a:r>
          </a:p>
        </p:txBody>
      </p:sp>
      <p:graphicFrame>
        <p:nvGraphicFramePr>
          <p:cNvPr id="13" name="Object 12">
            <a:extLst>
              <a:ext uri="{FF2B5EF4-FFF2-40B4-BE49-F238E27FC236}">
                <a16:creationId xmlns:a16="http://schemas.microsoft.com/office/drawing/2014/main" id="{389A751C-A0AC-4FC4-B59C-176CA8F68059}"/>
              </a:ext>
            </a:extLst>
          </p:cNvPr>
          <p:cNvGraphicFramePr>
            <a:graphicFrameLocks noChangeAspect="1"/>
          </p:cNvGraphicFramePr>
          <p:nvPr/>
        </p:nvGraphicFramePr>
        <p:xfrm>
          <a:off x="7273925" y="2284413"/>
          <a:ext cx="1581150" cy="666750"/>
        </p:xfrm>
        <a:graphic>
          <a:graphicData uri="http://schemas.openxmlformats.org/presentationml/2006/ole">
            <mc:AlternateContent xmlns:mc="http://schemas.openxmlformats.org/markup-compatibility/2006">
              <mc:Choice xmlns:v="urn:schemas-microsoft-com:vml" Requires="v">
                <p:oleObj name="Equation" r:id="rId8" imgW="1143000" imgH="482600" progId="Equation.DSMT4">
                  <p:embed/>
                </p:oleObj>
              </mc:Choice>
              <mc:Fallback>
                <p:oleObj name="Equation" r:id="rId8" imgW="1143000" imgH="482600" progId="Equation.DSMT4">
                  <p:embed/>
                  <p:pic>
                    <p:nvPicPr>
                      <p:cNvPr id="13" name="Object 12">
                        <a:extLst>
                          <a:ext uri="{FF2B5EF4-FFF2-40B4-BE49-F238E27FC236}">
                            <a16:creationId xmlns:a16="http://schemas.microsoft.com/office/drawing/2014/main" id="{389A751C-A0AC-4FC4-B59C-176CA8F6805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73925" y="2284413"/>
                        <a:ext cx="1581150" cy="6667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a:extLst>
              <a:ext uri="{FF2B5EF4-FFF2-40B4-BE49-F238E27FC236}">
                <a16:creationId xmlns:a16="http://schemas.microsoft.com/office/drawing/2014/main" id="{2AAB19CF-43AD-4400-B894-13DF048E071A}"/>
              </a:ext>
            </a:extLst>
          </p:cNvPr>
          <p:cNvGraphicFramePr>
            <a:graphicFrameLocks noChangeAspect="1"/>
          </p:cNvGraphicFramePr>
          <p:nvPr/>
        </p:nvGraphicFramePr>
        <p:xfrm>
          <a:off x="7216775" y="4313238"/>
          <a:ext cx="2636838" cy="563562"/>
        </p:xfrm>
        <a:graphic>
          <a:graphicData uri="http://schemas.openxmlformats.org/presentationml/2006/ole">
            <mc:AlternateContent xmlns:mc="http://schemas.openxmlformats.org/markup-compatibility/2006">
              <mc:Choice xmlns:v="urn:schemas-microsoft-com:vml" Requires="v">
                <p:oleObj name="Equation" r:id="rId10" imgW="1244060" imgH="266584" progId="Equation.DSMT4">
                  <p:embed/>
                </p:oleObj>
              </mc:Choice>
              <mc:Fallback>
                <p:oleObj name="Equation" r:id="rId10" imgW="1244060" imgH="266584" progId="Equation.DSMT4">
                  <p:embed/>
                  <p:pic>
                    <p:nvPicPr>
                      <p:cNvPr id="14" name="Object 13">
                        <a:extLst>
                          <a:ext uri="{FF2B5EF4-FFF2-40B4-BE49-F238E27FC236}">
                            <a16:creationId xmlns:a16="http://schemas.microsoft.com/office/drawing/2014/main" id="{2AAB19CF-43AD-4400-B894-13DF048E071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16775" y="4313238"/>
                        <a:ext cx="2636838" cy="56356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5">
            <a:extLst>
              <a:ext uri="{FF2B5EF4-FFF2-40B4-BE49-F238E27FC236}">
                <a16:creationId xmlns:a16="http://schemas.microsoft.com/office/drawing/2014/main" id="{F9A778A4-1734-30D1-24F0-DD9078F1ED71}"/>
              </a:ext>
            </a:extLst>
          </p:cNvPr>
          <p:cNvPicPr>
            <a:picLocks noChangeAspect="1"/>
          </p:cNvPicPr>
          <p:nvPr/>
        </p:nvPicPr>
        <p:blipFill>
          <a:blip r:embed="rId12"/>
          <a:stretch>
            <a:fillRect/>
          </a:stretch>
        </p:blipFill>
        <p:spPr>
          <a:xfrm>
            <a:off x="435429" y="163910"/>
            <a:ext cx="9892937" cy="20305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942A5-E51F-48DB-81AA-1AB56EE815B8}"/>
              </a:ext>
            </a:extLst>
          </p:cNvPr>
          <p:cNvSpPr>
            <a:spLocks noGrp="1"/>
          </p:cNvSpPr>
          <p:nvPr>
            <p:ph type="title"/>
          </p:nvPr>
        </p:nvSpPr>
        <p:spPr>
          <a:xfrm>
            <a:off x="287867" y="274638"/>
            <a:ext cx="10278533" cy="682095"/>
          </a:xfrm>
        </p:spPr>
        <p:txBody>
          <a:bodyPr/>
          <a:lstStyle/>
          <a:p>
            <a:r>
              <a:rPr lang="en-US" dirty="0"/>
              <a:t>SUMMARY of this Section: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53ABB61-4ACB-4E11-9DC7-3034C24A3D38}"/>
                  </a:ext>
                </a:extLst>
              </p:cNvPr>
              <p:cNvSpPr>
                <a:spLocks noGrp="1"/>
              </p:cNvSpPr>
              <p:nvPr>
                <p:ph sz="quarter" idx="1"/>
              </p:nvPr>
            </p:nvSpPr>
            <p:spPr>
              <a:xfrm>
                <a:off x="211666" y="1117597"/>
                <a:ext cx="11743266" cy="5342469"/>
              </a:xfrm>
            </p:spPr>
            <p:txBody>
              <a:bodyPr/>
              <a:lstStyle/>
              <a:p>
                <a:r>
                  <a:rPr lang="en-US" dirty="0"/>
                  <a:t>IN this lesson, we will learn </a:t>
                </a:r>
              </a:p>
              <a:p>
                <a:pPr lvl="1"/>
                <a:r>
                  <a:rPr lang="en-US" dirty="0"/>
                  <a:t>How to get the equation of a Least Square Regression Line [line of best fit]</a:t>
                </a:r>
              </a:p>
              <a:p>
                <a:pPr lvl="1"/>
                <a:r>
                  <a:rPr lang="en-US" dirty="0"/>
                  <a:t>How to use the LSRL to use “x” [explanatory] to find predicted “</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𝑦</m:t>
                        </m:r>
                      </m:e>
                    </m:acc>
                  </m:oMath>
                </a14:m>
                <a:r>
                  <a:rPr lang="en-US" dirty="0"/>
                  <a:t>” [predicted response]</a:t>
                </a:r>
              </a:p>
              <a:p>
                <a:pPr lvl="1"/>
                <a:r>
                  <a:rPr lang="en-US" dirty="0"/>
                  <a:t>Interpreting the slope of a LSRL in context</a:t>
                </a:r>
              </a:p>
              <a:p>
                <a:pPr lvl="1"/>
                <a:r>
                  <a:rPr lang="en-US" dirty="0"/>
                  <a:t>Understanding “residuals”, the difference between the predicted response “</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𝑦</m:t>
                        </m:r>
                      </m:e>
                    </m:acc>
                  </m:oMath>
                </a14:m>
                <a:r>
                  <a:rPr lang="en-US" dirty="0"/>
                  <a:t>” and the actual response value “y”</a:t>
                </a:r>
              </a:p>
              <a:p>
                <a:pPr lvl="1"/>
                <a:r>
                  <a:rPr lang="en-US" dirty="0"/>
                  <a:t>NOTE: The sum of all the residuals of a LSRL is equal to ZERO!!</a:t>
                </a:r>
              </a:p>
              <a:p>
                <a:pPr lvl="1"/>
                <a:r>
                  <a:rPr lang="en-US" dirty="0"/>
                  <a:t>Finding and interpreting “</a:t>
                </a:r>
                <a:r>
                  <a:rPr lang="en-US" i="1" dirty="0"/>
                  <a:t>r</a:t>
                </a:r>
                <a:r>
                  <a:rPr lang="en-US" i="1" baseline="30000" dirty="0"/>
                  <a:t>2</a:t>
                </a:r>
                <a:r>
                  <a:rPr lang="en-US" dirty="0"/>
                  <a:t>” – the determination of coefficient , a value for evaluating the strength of a regression</a:t>
                </a:r>
              </a:p>
              <a:p>
                <a:pPr lvl="1"/>
                <a:r>
                  <a:rPr lang="en-US" dirty="0"/>
                  <a:t>NOTE: Keep in mind that there are many types of regressions: </a:t>
                </a:r>
                <a:r>
                  <a:rPr lang="en-US" dirty="0" err="1"/>
                  <a:t>ie</a:t>
                </a:r>
                <a:r>
                  <a:rPr lang="en-US" dirty="0"/>
                  <a:t>: linear, quadratic, cubic, quartic, logarithmic and </a:t>
                </a:r>
                <a:r>
                  <a:rPr lang="en-US" dirty="0" err="1"/>
                  <a:t>etc</a:t>
                </a:r>
                <a:r>
                  <a:rPr lang="en-US" dirty="0"/>
                  <a:t>… regressions</a:t>
                </a:r>
              </a:p>
              <a:p>
                <a:pPr lvl="1"/>
                <a:endParaRPr lang="en-US" dirty="0"/>
              </a:p>
              <a:p>
                <a:pPr lvl="1"/>
                <a:endParaRPr lang="en-US" dirty="0"/>
              </a:p>
            </p:txBody>
          </p:sp>
        </mc:Choice>
        <mc:Fallback xmlns="">
          <p:sp>
            <p:nvSpPr>
              <p:cNvPr id="3" name="Content Placeholder 2">
                <a:extLst>
                  <a:ext uri="{FF2B5EF4-FFF2-40B4-BE49-F238E27FC236}">
                    <a16:creationId xmlns:a16="http://schemas.microsoft.com/office/drawing/2014/main" id="{D53ABB61-4ACB-4E11-9DC7-3034C24A3D38}"/>
                  </a:ext>
                </a:extLst>
              </p:cNvPr>
              <p:cNvSpPr>
                <a:spLocks noGrp="1" noRot="1" noChangeAspect="1" noMove="1" noResize="1" noEditPoints="1" noAdjustHandles="1" noChangeArrowheads="1" noChangeShapeType="1" noTextEdit="1"/>
              </p:cNvSpPr>
              <p:nvPr>
                <p:ph sz="quarter" idx="1"/>
              </p:nvPr>
            </p:nvSpPr>
            <p:spPr>
              <a:xfrm>
                <a:off x="211666" y="1117597"/>
                <a:ext cx="11743266" cy="5342469"/>
              </a:xfrm>
              <a:blipFill>
                <a:blip r:embed="rId4"/>
                <a:stretch>
                  <a:fillRect l="-260" t="-912"/>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00414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a:extLst>
              <a:ext uri="{FF2B5EF4-FFF2-40B4-BE49-F238E27FC236}">
                <a16:creationId xmlns:a16="http://schemas.microsoft.com/office/drawing/2014/main" id="{9DEB6E57-8D72-4F19-B0C0-E7E43813B9B7}"/>
              </a:ext>
            </a:extLst>
          </p:cNvPr>
          <p:cNvSpPr txBox="1">
            <a:spLocks/>
          </p:cNvSpPr>
          <p:nvPr/>
        </p:nvSpPr>
        <p:spPr bwMode="auto">
          <a:xfrm>
            <a:off x="514349" y="1803401"/>
            <a:ext cx="10639425"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dirty="0"/>
              <a:t>a) A person smoking for 20 years will have 32% of their lungs damaged</a:t>
            </a:r>
          </a:p>
          <a:p>
            <a:pPr>
              <a:buFont typeface="Wingdings" panose="05000000000000000000" pitchFamily="2" charset="2"/>
              <a:buNone/>
            </a:pPr>
            <a:r>
              <a:rPr lang="en-CA" altLang="en-US" dirty="0"/>
              <a:t> </a:t>
            </a:r>
          </a:p>
        </p:txBody>
      </p:sp>
      <p:sp>
        <p:nvSpPr>
          <p:cNvPr id="39940" name="Content Placeholder 2">
            <a:extLst>
              <a:ext uri="{FF2B5EF4-FFF2-40B4-BE49-F238E27FC236}">
                <a16:creationId xmlns:a16="http://schemas.microsoft.com/office/drawing/2014/main" id="{8ABABC87-3B47-4570-8256-12F82A0F282C}"/>
              </a:ext>
            </a:extLst>
          </p:cNvPr>
          <p:cNvSpPr txBox="1">
            <a:spLocks/>
          </p:cNvSpPr>
          <p:nvPr/>
        </p:nvSpPr>
        <p:spPr bwMode="auto">
          <a:xfrm>
            <a:off x="514349" y="2908301"/>
            <a:ext cx="10868026"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dirty="0"/>
              <a:t>b) The predicted lung damage is 32% for someone that has been smoking for 20 years</a:t>
            </a:r>
          </a:p>
        </p:txBody>
      </p:sp>
      <p:sp>
        <p:nvSpPr>
          <p:cNvPr id="39941" name="Content Placeholder 2">
            <a:extLst>
              <a:ext uri="{FF2B5EF4-FFF2-40B4-BE49-F238E27FC236}">
                <a16:creationId xmlns:a16="http://schemas.microsoft.com/office/drawing/2014/main" id="{BBEEA9CB-BAD5-4FB6-B163-CA562B7A89AE}"/>
              </a:ext>
            </a:extLst>
          </p:cNvPr>
          <p:cNvSpPr txBox="1">
            <a:spLocks/>
          </p:cNvSpPr>
          <p:nvPr/>
        </p:nvSpPr>
        <p:spPr bwMode="auto">
          <a:xfrm>
            <a:off x="514349" y="3814763"/>
            <a:ext cx="10868026"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dirty="0"/>
              <a:t>c) With r = 0.99, this is strong evidence that smoking causes lung damage</a:t>
            </a:r>
          </a:p>
        </p:txBody>
      </p:sp>
      <p:sp>
        <p:nvSpPr>
          <p:cNvPr id="39942" name="Content Placeholder 2">
            <a:extLst>
              <a:ext uri="{FF2B5EF4-FFF2-40B4-BE49-F238E27FC236}">
                <a16:creationId xmlns:a16="http://schemas.microsoft.com/office/drawing/2014/main" id="{3E5E63C2-D9BC-4FE1-BD3D-73CFA1287517}"/>
              </a:ext>
            </a:extLst>
          </p:cNvPr>
          <p:cNvSpPr txBox="1">
            <a:spLocks/>
          </p:cNvSpPr>
          <p:nvPr/>
        </p:nvSpPr>
        <p:spPr bwMode="auto">
          <a:xfrm>
            <a:off x="514349" y="5124451"/>
            <a:ext cx="10734676"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dirty="0"/>
              <a:t>d) The percentage damage for someone smoking 20 years can be greater or less than 32%.  </a:t>
            </a:r>
          </a:p>
        </p:txBody>
      </p:sp>
      <p:sp>
        <p:nvSpPr>
          <p:cNvPr id="8" name="TextBox 7">
            <a:extLst>
              <a:ext uri="{FF2B5EF4-FFF2-40B4-BE49-F238E27FC236}">
                <a16:creationId xmlns:a16="http://schemas.microsoft.com/office/drawing/2014/main" id="{DB71C9A4-35D8-4034-945E-717699D2E2BC}"/>
              </a:ext>
            </a:extLst>
          </p:cNvPr>
          <p:cNvSpPr txBox="1">
            <a:spLocks noChangeArrowheads="1"/>
          </p:cNvSpPr>
          <p:nvPr/>
        </p:nvSpPr>
        <p:spPr bwMode="auto">
          <a:xfrm>
            <a:off x="4189414" y="2260601"/>
            <a:ext cx="41481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False, the LSRL is for finding predicted values only</a:t>
            </a:r>
          </a:p>
        </p:txBody>
      </p:sp>
      <p:sp>
        <p:nvSpPr>
          <p:cNvPr id="9" name="TextBox 8">
            <a:extLst>
              <a:ext uri="{FF2B5EF4-FFF2-40B4-BE49-F238E27FC236}">
                <a16:creationId xmlns:a16="http://schemas.microsoft.com/office/drawing/2014/main" id="{E464A032-21BD-4586-A606-D113235DBC27}"/>
              </a:ext>
            </a:extLst>
          </p:cNvPr>
          <p:cNvSpPr txBox="1">
            <a:spLocks noChangeArrowheads="1"/>
          </p:cNvSpPr>
          <p:nvPr/>
        </p:nvSpPr>
        <p:spPr bwMode="auto">
          <a:xfrm>
            <a:off x="5553075" y="3421063"/>
            <a:ext cx="1257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True</a:t>
            </a:r>
          </a:p>
        </p:txBody>
      </p:sp>
      <p:sp>
        <p:nvSpPr>
          <p:cNvPr id="10" name="TextBox 9">
            <a:extLst>
              <a:ext uri="{FF2B5EF4-FFF2-40B4-BE49-F238E27FC236}">
                <a16:creationId xmlns:a16="http://schemas.microsoft.com/office/drawing/2014/main" id="{7166AE28-7F2C-487C-BFA3-69F35B1F2E52}"/>
              </a:ext>
            </a:extLst>
          </p:cNvPr>
          <p:cNvSpPr txBox="1">
            <a:spLocks noChangeArrowheads="1"/>
          </p:cNvSpPr>
          <p:nvPr/>
        </p:nvSpPr>
        <p:spPr bwMode="auto">
          <a:xfrm>
            <a:off x="4737101" y="4221164"/>
            <a:ext cx="57705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False, a strong “r” only indicated a strong association.  Does not imply causation.  Problem with statement is the word “Cause”</a:t>
            </a:r>
          </a:p>
        </p:txBody>
      </p:sp>
      <p:sp>
        <p:nvSpPr>
          <p:cNvPr id="11" name="TextBox 10">
            <a:extLst>
              <a:ext uri="{FF2B5EF4-FFF2-40B4-BE49-F238E27FC236}">
                <a16:creationId xmlns:a16="http://schemas.microsoft.com/office/drawing/2014/main" id="{74A484AD-EDF1-460E-B240-A7C12B9F705D}"/>
              </a:ext>
            </a:extLst>
          </p:cNvPr>
          <p:cNvSpPr txBox="1">
            <a:spLocks noChangeArrowheads="1"/>
          </p:cNvSpPr>
          <p:nvPr/>
        </p:nvSpPr>
        <p:spPr bwMode="auto">
          <a:xfrm>
            <a:off x="2127250" y="5935663"/>
            <a:ext cx="7570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True, the LSRL is for finding predictions only.  Actual values can be bigger or smaller</a:t>
            </a:r>
          </a:p>
        </p:txBody>
      </p:sp>
      <p:pic>
        <p:nvPicPr>
          <p:cNvPr id="4" name="Picture 3">
            <a:extLst>
              <a:ext uri="{FF2B5EF4-FFF2-40B4-BE49-F238E27FC236}">
                <a16:creationId xmlns:a16="http://schemas.microsoft.com/office/drawing/2014/main" id="{9934899E-CAE0-2545-C0D5-64135488C1C0}"/>
              </a:ext>
            </a:extLst>
          </p:cNvPr>
          <p:cNvPicPr>
            <a:picLocks noChangeAspect="1"/>
          </p:cNvPicPr>
          <p:nvPr/>
        </p:nvPicPr>
        <p:blipFill>
          <a:blip r:embed="rId4"/>
          <a:stretch>
            <a:fillRect/>
          </a:stretch>
        </p:blipFill>
        <p:spPr>
          <a:xfrm>
            <a:off x="674080" y="40944"/>
            <a:ext cx="9319233" cy="1700887"/>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1B427-521A-4AA5-8CA5-F65DBE8257FD}"/>
              </a:ext>
            </a:extLst>
          </p:cNvPr>
          <p:cNvSpPr>
            <a:spLocks noGrp="1"/>
          </p:cNvSpPr>
          <p:nvPr>
            <p:ph type="title"/>
          </p:nvPr>
        </p:nvSpPr>
        <p:spPr>
          <a:xfrm>
            <a:off x="371474" y="274638"/>
            <a:ext cx="11153775" cy="1612900"/>
          </a:xfrm>
        </p:spPr>
        <p:txBody>
          <a:bodyPr>
            <a:noAutofit/>
          </a:bodyPr>
          <a:lstStyle/>
          <a:p>
            <a:pPr>
              <a:defRPr/>
            </a:pPr>
            <a:r>
              <a:rPr lang="en-CA" sz="2200" dirty="0"/>
              <a:t>A researcher uses a regression equation to predict home heating bills (dollar cost), based on home size (square feet). The correlation between predicted bills and home size is 0.70. What is the correct interpretation of this finding?</a:t>
            </a:r>
          </a:p>
        </p:txBody>
      </p:sp>
      <p:sp>
        <p:nvSpPr>
          <p:cNvPr id="3" name="Content Placeholder 2">
            <a:extLst>
              <a:ext uri="{FF2B5EF4-FFF2-40B4-BE49-F238E27FC236}">
                <a16:creationId xmlns:a16="http://schemas.microsoft.com/office/drawing/2014/main" id="{0D61050D-5EB7-484D-9264-E60F1958A943}"/>
              </a:ext>
            </a:extLst>
          </p:cNvPr>
          <p:cNvSpPr>
            <a:spLocks noGrp="1"/>
          </p:cNvSpPr>
          <p:nvPr>
            <p:ph sz="quarter" idx="1"/>
          </p:nvPr>
        </p:nvSpPr>
        <p:spPr>
          <a:xfrm>
            <a:off x="1666875" y="2036763"/>
            <a:ext cx="8401050" cy="3313112"/>
          </a:xfrm>
        </p:spPr>
        <p:txBody>
          <a:bodyPr/>
          <a:lstStyle/>
          <a:p>
            <a:pPr>
              <a:buFont typeface="Wingdings" panose="05000000000000000000" pitchFamily="2" charset="2"/>
              <a:buNone/>
            </a:pPr>
            <a:r>
              <a:rPr lang="en-CA" altLang="en-US" dirty="0"/>
              <a:t>(A) 70% of the variability in home heating bills can be explained by home size. </a:t>
            </a:r>
          </a:p>
          <a:p>
            <a:pPr>
              <a:buFont typeface="Wingdings" panose="05000000000000000000" pitchFamily="2" charset="2"/>
              <a:buNone/>
            </a:pPr>
            <a:r>
              <a:rPr lang="en-CA" altLang="en-US" dirty="0"/>
              <a:t>(B) 49% of the variability in home heating bills can be explained by home size. </a:t>
            </a:r>
          </a:p>
          <a:p>
            <a:pPr>
              <a:buFont typeface="Wingdings" panose="05000000000000000000" pitchFamily="2" charset="2"/>
              <a:buNone/>
            </a:pPr>
            <a:r>
              <a:rPr lang="en-CA" altLang="en-US" dirty="0"/>
              <a:t>(C) For each added square foot of home size, heating bills increased by 70 cents. </a:t>
            </a:r>
          </a:p>
          <a:p>
            <a:pPr>
              <a:buFont typeface="Wingdings" panose="05000000000000000000" pitchFamily="2" charset="2"/>
              <a:buNone/>
            </a:pPr>
            <a:r>
              <a:rPr lang="en-CA" altLang="en-US" dirty="0"/>
              <a:t>(D) For each added square foot of home size, heating bills increased by 49 cents. </a:t>
            </a:r>
          </a:p>
          <a:p>
            <a:pPr>
              <a:buFont typeface="Wingdings" panose="05000000000000000000" pitchFamily="2" charset="2"/>
              <a:buNone/>
            </a:pPr>
            <a:r>
              <a:rPr lang="en-CA" altLang="en-US" dirty="0"/>
              <a:t>(E) None of the above.</a:t>
            </a:r>
          </a:p>
          <a:p>
            <a:endParaRPr lang="en-CA" altLang="en-US" dirty="0"/>
          </a:p>
        </p:txBody>
      </p:sp>
      <p:graphicFrame>
        <p:nvGraphicFramePr>
          <p:cNvPr id="4" name="Object 3">
            <a:extLst>
              <a:ext uri="{FF2B5EF4-FFF2-40B4-BE49-F238E27FC236}">
                <a16:creationId xmlns:a16="http://schemas.microsoft.com/office/drawing/2014/main" id="{436B6054-E543-472F-B71B-8083552FA533}"/>
              </a:ext>
            </a:extLst>
          </p:cNvPr>
          <p:cNvGraphicFramePr>
            <a:graphicFrameLocks noChangeAspect="1"/>
          </p:cNvGraphicFramePr>
          <p:nvPr/>
        </p:nvGraphicFramePr>
        <p:xfrm>
          <a:off x="2481263" y="3881439"/>
          <a:ext cx="1073150" cy="357187"/>
        </p:xfrm>
        <a:graphic>
          <a:graphicData uri="http://schemas.openxmlformats.org/presentationml/2006/ole">
            <mc:AlternateContent xmlns:mc="http://schemas.openxmlformats.org/markup-compatibility/2006">
              <mc:Choice xmlns:v="urn:schemas-microsoft-com:vml" Requires="v">
                <p:oleObj name="Equation" r:id="rId4" imgW="532937" imgH="177646" progId="Equation.DSMT4">
                  <p:embed/>
                </p:oleObj>
              </mc:Choice>
              <mc:Fallback>
                <p:oleObj name="Equation" r:id="rId4" imgW="532937" imgH="177646" progId="Equation.DSMT4">
                  <p:embed/>
                  <p:pic>
                    <p:nvPicPr>
                      <p:cNvPr id="4" name="Object 3">
                        <a:extLst>
                          <a:ext uri="{FF2B5EF4-FFF2-40B4-BE49-F238E27FC236}">
                            <a16:creationId xmlns:a16="http://schemas.microsoft.com/office/drawing/2014/main" id="{436B6054-E543-472F-B71B-8083552FA5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1263" y="3881439"/>
                        <a:ext cx="1073150" cy="35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3">
            <a:extLst>
              <a:ext uri="{FF2B5EF4-FFF2-40B4-BE49-F238E27FC236}">
                <a16:creationId xmlns:a16="http://schemas.microsoft.com/office/drawing/2014/main" id="{3A358A07-7B83-4681-9CC1-AD98224DCBE7}"/>
              </a:ext>
            </a:extLst>
          </p:cNvPr>
          <p:cNvGraphicFramePr>
            <a:graphicFrameLocks noChangeAspect="1"/>
          </p:cNvGraphicFramePr>
          <p:nvPr/>
        </p:nvGraphicFramePr>
        <p:xfrm>
          <a:off x="2328864" y="4364039"/>
          <a:ext cx="1303337" cy="407987"/>
        </p:xfrm>
        <a:graphic>
          <a:graphicData uri="http://schemas.openxmlformats.org/presentationml/2006/ole">
            <mc:AlternateContent xmlns:mc="http://schemas.openxmlformats.org/markup-compatibility/2006">
              <mc:Choice xmlns:v="urn:schemas-microsoft-com:vml" Requires="v">
                <p:oleObj name="Equation" r:id="rId6" imgW="647419" imgH="203112" progId="Equation.DSMT4">
                  <p:embed/>
                </p:oleObj>
              </mc:Choice>
              <mc:Fallback>
                <p:oleObj name="Equation" r:id="rId6" imgW="647419" imgH="203112" progId="Equation.DSMT4">
                  <p:embed/>
                  <p:pic>
                    <p:nvPicPr>
                      <p:cNvPr id="5" name="Object 3">
                        <a:extLst>
                          <a:ext uri="{FF2B5EF4-FFF2-40B4-BE49-F238E27FC236}">
                            <a16:creationId xmlns:a16="http://schemas.microsoft.com/office/drawing/2014/main" id="{3A358A07-7B83-4681-9CC1-AD98224DCB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28864" y="4364039"/>
                        <a:ext cx="1303337" cy="407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4">
            <a:extLst>
              <a:ext uri="{FF2B5EF4-FFF2-40B4-BE49-F238E27FC236}">
                <a16:creationId xmlns:a16="http://schemas.microsoft.com/office/drawing/2014/main" id="{602158FF-299E-4064-950C-7A08C3C8B171}"/>
              </a:ext>
            </a:extLst>
          </p:cNvPr>
          <p:cNvGraphicFramePr>
            <a:graphicFrameLocks noChangeAspect="1"/>
          </p:cNvGraphicFramePr>
          <p:nvPr/>
        </p:nvGraphicFramePr>
        <p:xfrm>
          <a:off x="2211388" y="4845050"/>
          <a:ext cx="1200150" cy="407988"/>
        </p:xfrm>
        <a:graphic>
          <a:graphicData uri="http://schemas.openxmlformats.org/presentationml/2006/ole">
            <mc:AlternateContent xmlns:mc="http://schemas.openxmlformats.org/markup-compatibility/2006">
              <mc:Choice xmlns:v="urn:schemas-microsoft-com:vml" Requires="v">
                <p:oleObj name="Equation" r:id="rId8" imgW="596641" imgH="203112" progId="Equation.DSMT4">
                  <p:embed/>
                </p:oleObj>
              </mc:Choice>
              <mc:Fallback>
                <p:oleObj name="Equation" r:id="rId8" imgW="596641" imgH="203112" progId="Equation.DSMT4">
                  <p:embed/>
                  <p:pic>
                    <p:nvPicPr>
                      <p:cNvPr id="6" name="Object 4">
                        <a:extLst>
                          <a:ext uri="{FF2B5EF4-FFF2-40B4-BE49-F238E27FC236}">
                            <a16:creationId xmlns:a16="http://schemas.microsoft.com/office/drawing/2014/main" id="{602158FF-299E-4064-950C-7A08C3C8B17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11388" y="4845050"/>
                        <a:ext cx="1200150" cy="407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Box 6">
            <a:extLst>
              <a:ext uri="{FF2B5EF4-FFF2-40B4-BE49-F238E27FC236}">
                <a16:creationId xmlns:a16="http://schemas.microsoft.com/office/drawing/2014/main" id="{D882E0BF-1E96-43B6-A254-ED61A84870BF}"/>
              </a:ext>
            </a:extLst>
          </p:cNvPr>
          <p:cNvSpPr txBox="1">
            <a:spLocks noChangeArrowheads="1"/>
          </p:cNvSpPr>
          <p:nvPr/>
        </p:nvSpPr>
        <p:spPr bwMode="auto">
          <a:xfrm>
            <a:off x="1701800" y="4921251"/>
            <a:ext cx="8561388"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700" i="1">
                <a:solidFill>
                  <a:srgbClr val="FF0000"/>
                </a:solidFill>
                <a:latin typeface="Times New Roman" panose="02020603050405020304" pitchFamily="18" charset="0"/>
                <a:cs typeface="Times New Roman" panose="02020603050405020304" pitchFamily="18" charset="0"/>
              </a:rPr>
              <a:t>This means that 49% of the variation in your heating bill </a:t>
            </a:r>
          </a:p>
          <a:p>
            <a:pPr eaLnBrk="1" hangingPunct="1">
              <a:spcBef>
                <a:spcPct val="0"/>
              </a:spcBef>
              <a:buClrTx/>
              <a:buSzTx/>
              <a:buFontTx/>
              <a:buNone/>
            </a:pPr>
            <a:r>
              <a:rPr lang="en-CA" altLang="en-US" sz="2700" i="1">
                <a:solidFill>
                  <a:srgbClr val="FF0000"/>
                </a:solidFill>
                <a:latin typeface="Times New Roman" panose="02020603050405020304" pitchFamily="18" charset="0"/>
                <a:cs typeface="Times New Roman" panose="02020603050405020304" pitchFamily="18" charset="0"/>
              </a:rPr>
              <a:t>is due to the size of your house.  51% of the variation can be</a:t>
            </a:r>
          </a:p>
          <a:p>
            <a:pPr eaLnBrk="1" hangingPunct="1">
              <a:spcBef>
                <a:spcPct val="0"/>
              </a:spcBef>
              <a:buClrTx/>
              <a:buSzTx/>
              <a:buFontTx/>
              <a:buNone/>
            </a:pPr>
            <a:r>
              <a:rPr lang="en-CA" altLang="en-US" sz="2700" i="1">
                <a:solidFill>
                  <a:srgbClr val="FF0000"/>
                </a:solidFill>
                <a:latin typeface="Times New Roman" panose="02020603050405020304" pitchFamily="18" charset="0"/>
                <a:cs typeface="Times New Roman" panose="02020603050405020304" pitchFamily="18" charset="0"/>
              </a:rPr>
              <a:t>due to other factors, ie: age of your house/fixtures, energy </a:t>
            </a:r>
          </a:p>
          <a:p>
            <a:pPr eaLnBrk="1" hangingPunct="1">
              <a:spcBef>
                <a:spcPct val="0"/>
              </a:spcBef>
              <a:buClrTx/>
              <a:buSzTx/>
              <a:buFontTx/>
              <a:buNone/>
            </a:pPr>
            <a:r>
              <a:rPr lang="en-CA" altLang="en-US" sz="2700" i="1">
                <a:solidFill>
                  <a:srgbClr val="FF0000"/>
                </a:solidFill>
                <a:latin typeface="Times New Roman" panose="02020603050405020304" pitchFamily="18" charset="0"/>
                <a:cs typeface="Times New Roman" panose="02020603050405020304" pitchFamily="18" charset="0"/>
              </a:rPr>
              <a:t>awareness, climate conditions...etc</a:t>
            </a:r>
            <a:br>
              <a:rPr lang="en-CA" altLang="en-US" sz="2700" i="1">
                <a:solidFill>
                  <a:srgbClr val="FF0000"/>
                </a:solidFill>
                <a:latin typeface="Times New Roman" panose="02020603050405020304" pitchFamily="18" charset="0"/>
                <a:cs typeface="Times New Roman" panose="02020603050405020304" pitchFamily="18" charset="0"/>
              </a:rPr>
            </a:br>
            <a:endParaRPr lang="en-CA" altLang="en-US" sz="2200">
              <a:solidFill>
                <a:srgbClr val="FF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xit" presetSubtype="0" fill="hold" nodeType="clickEffect">
                                  <p:stCondLst>
                                    <p:cond delay="0"/>
                                  </p:stCondLst>
                                  <p:childTnLst>
                                    <p:animEffect transition="out" filter="fade">
                                      <p:cBhvr>
                                        <p:cTn id="23" dur="2000"/>
                                        <p:tgtEl>
                                          <p:spTgt spid="3">
                                            <p:txEl>
                                              <p:pRg st="0" end="0"/>
                                            </p:txEl>
                                          </p:spTgt>
                                        </p:tgtEl>
                                      </p:cBhvr>
                                    </p:animEffect>
                                    <p:set>
                                      <p:cBhvr>
                                        <p:cTn id="24" dur="1" fill="hold">
                                          <p:stCondLst>
                                            <p:cond delay="1999"/>
                                          </p:stCondLst>
                                        </p:cTn>
                                        <p:tgtEl>
                                          <p:spTgt spid="3">
                                            <p:txEl>
                                              <p:pRg st="0" end="0"/>
                                            </p:txEl>
                                          </p:spTgt>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2000"/>
                                        <p:tgtEl>
                                          <p:spTgt spid="3">
                                            <p:txEl>
                                              <p:pRg st="2" end="2"/>
                                            </p:txEl>
                                          </p:spTgt>
                                        </p:tgtEl>
                                      </p:cBhvr>
                                    </p:animEffect>
                                    <p:set>
                                      <p:cBhvr>
                                        <p:cTn id="27" dur="1" fill="hold">
                                          <p:stCondLst>
                                            <p:cond delay="1999"/>
                                          </p:stCondLst>
                                        </p:cTn>
                                        <p:tgtEl>
                                          <p:spTgt spid="3">
                                            <p:txEl>
                                              <p:pRg st="2" end="2"/>
                                            </p:txEl>
                                          </p:spTgt>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2000"/>
                                        <p:tgtEl>
                                          <p:spTgt spid="3">
                                            <p:txEl>
                                              <p:pRg st="3" end="3"/>
                                            </p:txEl>
                                          </p:spTgt>
                                        </p:tgtEl>
                                      </p:cBhvr>
                                    </p:animEffect>
                                    <p:set>
                                      <p:cBhvr>
                                        <p:cTn id="30" dur="1" fill="hold">
                                          <p:stCondLst>
                                            <p:cond delay="1999"/>
                                          </p:stCondLst>
                                        </p:cTn>
                                        <p:tgtEl>
                                          <p:spTgt spid="3">
                                            <p:txEl>
                                              <p:pRg st="3" end="3"/>
                                            </p:txEl>
                                          </p:spTgt>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2000"/>
                                        <p:tgtEl>
                                          <p:spTgt spid="3">
                                            <p:txEl>
                                              <p:pRg st="4" end="4"/>
                                            </p:txEl>
                                          </p:spTgt>
                                        </p:tgtEl>
                                      </p:cBhvr>
                                    </p:animEffect>
                                    <p:set>
                                      <p:cBhvr>
                                        <p:cTn id="33" dur="1" fill="hold">
                                          <p:stCondLst>
                                            <p:cond delay="1999"/>
                                          </p:stCondLst>
                                        </p:cTn>
                                        <p:tgtEl>
                                          <p:spTgt spid="3">
                                            <p:txEl>
                                              <p:pRg st="4" end="4"/>
                                            </p:txEl>
                                          </p:spTgt>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blinds(horizontal)">
                                      <p:cBhvr>
                                        <p:cTn id="38" dur="500"/>
                                        <p:tgtEl>
                                          <p:spTgt spid="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linds(horizontal)">
                                      <p:cBhvr>
                                        <p:cTn id="43" dur="500"/>
                                        <p:tgtEl>
                                          <p:spTgt spid="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blinds(horizontal)">
                                      <p:cBhvr>
                                        <p:cTn id="48" dur="500"/>
                                        <p:tgtEl>
                                          <p:spTgt spid="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blinds(horizontal)">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20B3C-C42F-41D2-91BF-63134DE923CF}"/>
              </a:ext>
            </a:extLst>
          </p:cNvPr>
          <p:cNvSpPr>
            <a:spLocks noGrp="1"/>
          </p:cNvSpPr>
          <p:nvPr>
            <p:ph type="title"/>
          </p:nvPr>
        </p:nvSpPr>
        <p:spPr>
          <a:xfrm>
            <a:off x="1981200" y="274638"/>
            <a:ext cx="7467600" cy="558800"/>
          </a:xfrm>
        </p:spPr>
        <p:txBody>
          <a:bodyPr/>
          <a:lstStyle/>
          <a:p>
            <a:pPr>
              <a:defRPr/>
            </a:pPr>
            <a:r>
              <a:rPr lang="en-CA" dirty="0"/>
              <a:t>Coefficient of Determination!</a:t>
            </a:r>
          </a:p>
        </p:txBody>
      </p:sp>
      <p:sp>
        <p:nvSpPr>
          <p:cNvPr id="3" name="Content Placeholder 2">
            <a:extLst>
              <a:ext uri="{FF2B5EF4-FFF2-40B4-BE49-F238E27FC236}">
                <a16:creationId xmlns:a16="http://schemas.microsoft.com/office/drawing/2014/main" id="{F9C78969-BA8F-41B3-B335-3170343CCA9C}"/>
              </a:ext>
            </a:extLst>
          </p:cNvPr>
          <p:cNvSpPr>
            <a:spLocks noGrp="1"/>
          </p:cNvSpPr>
          <p:nvPr>
            <p:ph sz="quarter" idx="1"/>
          </p:nvPr>
        </p:nvSpPr>
        <p:spPr>
          <a:xfrm>
            <a:off x="1712914" y="914400"/>
            <a:ext cx="8537575" cy="1976438"/>
          </a:xfrm>
        </p:spPr>
        <p:txBody>
          <a:bodyPr/>
          <a:lstStyle/>
          <a:p>
            <a:r>
              <a:rPr lang="en-CA" altLang="en-US" sz="2200" dirty="0"/>
              <a:t>Note: The LSRL is never perfect!  The prediction is only an estimate.  All regressions are imperfect! </a:t>
            </a:r>
          </a:p>
          <a:p>
            <a:r>
              <a:rPr lang="en-CA" altLang="en-US" sz="2200" dirty="0"/>
              <a:t>One way to measure the effectiveness of the LSRL is to use r</a:t>
            </a:r>
            <a:r>
              <a:rPr lang="en-CA" altLang="en-US" sz="2200" baseline="30000" dirty="0"/>
              <a:t>2</a:t>
            </a:r>
            <a:r>
              <a:rPr lang="en-CA" altLang="en-US" sz="2200" dirty="0"/>
              <a:t> “Coefficient of determination”   </a:t>
            </a:r>
          </a:p>
        </p:txBody>
      </p:sp>
      <p:graphicFrame>
        <p:nvGraphicFramePr>
          <p:cNvPr id="7" name="Object 3">
            <a:extLst>
              <a:ext uri="{FF2B5EF4-FFF2-40B4-BE49-F238E27FC236}">
                <a16:creationId xmlns:a16="http://schemas.microsoft.com/office/drawing/2014/main" id="{561156FE-B4E9-445A-AEA2-4035AC01BB9A}"/>
              </a:ext>
            </a:extLst>
          </p:cNvPr>
          <p:cNvGraphicFramePr>
            <a:graphicFrameLocks noChangeAspect="1"/>
          </p:cNvGraphicFramePr>
          <p:nvPr/>
        </p:nvGraphicFramePr>
        <p:xfrm>
          <a:off x="5032375" y="3963989"/>
          <a:ext cx="368300" cy="458787"/>
        </p:xfrm>
        <a:graphic>
          <a:graphicData uri="http://schemas.openxmlformats.org/presentationml/2006/ole">
            <mc:AlternateContent xmlns:mc="http://schemas.openxmlformats.org/markup-compatibility/2006">
              <mc:Choice xmlns:v="urn:schemas-microsoft-com:vml" Requires="v">
                <p:oleObj name="Equation" r:id="rId4" imgW="152334" imgH="190417" progId="Equation.DSMT4">
                  <p:embed/>
                </p:oleObj>
              </mc:Choice>
              <mc:Fallback>
                <p:oleObj name="Equation" r:id="rId4" imgW="152334" imgH="190417" progId="Equation.DSMT4">
                  <p:embed/>
                  <p:pic>
                    <p:nvPicPr>
                      <p:cNvPr id="7" name="Object 3">
                        <a:extLst>
                          <a:ext uri="{FF2B5EF4-FFF2-40B4-BE49-F238E27FC236}">
                            <a16:creationId xmlns:a16="http://schemas.microsoft.com/office/drawing/2014/main" id="{561156FE-B4E9-445A-AEA2-4035AC01BB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2375" y="3963989"/>
                        <a:ext cx="3683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4037" name="Picture 5">
            <a:extLst>
              <a:ext uri="{FF2B5EF4-FFF2-40B4-BE49-F238E27FC236}">
                <a16:creationId xmlns:a16="http://schemas.microsoft.com/office/drawing/2014/main" id="{72E50298-0EA3-4766-A4F5-2CC7CB45B8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7376" y="2649539"/>
            <a:ext cx="4759325" cy="401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BA8B0114-A1EC-48E0-B7B2-6BBA5450948E}"/>
              </a:ext>
            </a:extLst>
          </p:cNvPr>
          <p:cNvCxnSpPr/>
          <p:nvPr/>
        </p:nvCxnSpPr>
        <p:spPr>
          <a:xfrm>
            <a:off x="5934076" y="4168775"/>
            <a:ext cx="4545013"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11" name="Object 4">
            <a:extLst>
              <a:ext uri="{FF2B5EF4-FFF2-40B4-BE49-F238E27FC236}">
                <a16:creationId xmlns:a16="http://schemas.microsoft.com/office/drawing/2014/main" id="{DE5DC3BE-5713-40A4-A238-CEA0D4D2CD95}"/>
              </a:ext>
            </a:extLst>
          </p:cNvPr>
          <p:cNvGraphicFramePr>
            <a:graphicFrameLocks noChangeAspect="1"/>
          </p:cNvGraphicFramePr>
          <p:nvPr/>
        </p:nvGraphicFramePr>
        <p:xfrm>
          <a:off x="9431339" y="4144964"/>
          <a:ext cx="892175" cy="409575"/>
        </p:xfrm>
        <a:graphic>
          <a:graphicData uri="http://schemas.openxmlformats.org/presentationml/2006/ole">
            <mc:AlternateContent xmlns:mc="http://schemas.openxmlformats.org/markup-compatibility/2006">
              <mc:Choice xmlns:v="urn:schemas-microsoft-com:vml" Requires="v">
                <p:oleObj name="Equation" r:id="rId7" imgW="444307" imgH="203112" progId="Equation.DSMT4">
                  <p:embed/>
                </p:oleObj>
              </mc:Choice>
              <mc:Fallback>
                <p:oleObj name="Equation" r:id="rId7" imgW="444307" imgH="203112" progId="Equation.DSMT4">
                  <p:embed/>
                  <p:pic>
                    <p:nvPicPr>
                      <p:cNvPr id="11" name="Object 4">
                        <a:extLst>
                          <a:ext uri="{FF2B5EF4-FFF2-40B4-BE49-F238E27FC236}">
                            <a16:creationId xmlns:a16="http://schemas.microsoft.com/office/drawing/2014/main" id="{DE5DC3BE-5713-40A4-A238-CEA0D4D2CD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31339" y="4144964"/>
                        <a:ext cx="892175"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2" name="Straight Connector 11">
            <a:extLst>
              <a:ext uri="{FF2B5EF4-FFF2-40B4-BE49-F238E27FC236}">
                <a16:creationId xmlns:a16="http://schemas.microsoft.com/office/drawing/2014/main" id="{C7FF1966-8495-472E-AA94-8CA9E885604A}"/>
              </a:ext>
            </a:extLst>
          </p:cNvPr>
          <p:cNvCxnSpPr/>
          <p:nvPr/>
        </p:nvCxnSpPr>
        <p:spPr>
          <a:xfrm flipV="1">
            <a:off x="5934075" y="2878138"/>
            <a:ext cx="3913188" cy="25273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5" name="Object 5">
            <a:extLst>
              <a:ext uri="{FF2B5EF4-FFF2-40B4-BE49-F238E27FC236}">
                <a16:creationId xmlns:a16="http://schemas.microsoft.com/office/drawing/2014/main" id="{5E3748B8-C200-4A3A-855A-F7F8954B6DD3}"/>
              </a:ext>
            </a:extLst>
          </p:cNvPr>
          <p:cNvGraphicFramePr>
            <a:graphicFrameLocks noChangeAspect="1"/>
          </p:cNvGraphicFramePr>
          <p:nvPr/>
        </p:nvGraphicFramePr>
        <p:xfrm>
          <a:off x="9459914" y="2574926"/>
          <a:ext cx="788987" cy="358775"/>
        </p:xfrm>
        <a:graphic>
          <a:graphicData uri="http://schemas.openxmlformats.org/presentationml/2006/ole">
            <mc:AlternateContent xmlns:mc="http://schemas.openxmlformats.org/markup-compatibility/2006">
              <mc:Choice xmlns:v="urn:schemas-microsoft-com:vml" Requires="v">
                <p:oleObj name="Equation" r:id="rId9" imgW="393359" imgH="177646" progId="Equation.DSMT4">
                  <p:embed/>
                </p:oleObj>
              </mc:Choice>
              <mc:Fallback>
                <p:oleObj name="Equation" r:id="rId9" imgW="393359" imgH="177646" progId="Equation.DSMT4">
                  <p:embed/>
                  <p:pic>
                    <p:nvPicPr>
                      <p:cNvPr id="15" name="Object 5">
                        <a:extLst>
                          <a:ext uri="{FF2B5EF4-FFF2-40B4-BE49-F238E27FC236}">
                            <a16:creationId xmlns:a16="http://schemas.microsoft.com/office/drawing/2014/main" id="{5E3748B8-C200-4A3A-855A-F7F8954B6DD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59914" y="2574926"/>
                        <a:ext cx="788987"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42" name="Object 4">
            <a:extLst>
              <a:ext uri="{FF2B5EF4-FFF2-40B4-BE49-F238E27FC236}">
                <a16:creationId xmlns:a16="http://schemas.microsoft.com/office/drawing/2014/main" id="{7F2A2A3A-2E51-4BE4-8D73-A25A1D35222F}"/>
              </a:ext>
            </a:extLst>
          </p:cNvPr>
          <p:cNvGraphicFramePr>
            <a:graphicFrameLocks noChangeAspect="1"/>
          </p:cNvGraphicFramePr>
          <p:nvPr/>
        </p:nvGraphicFramePr>
        <p:xfrm>
          <a:off x="8205789" y="193675"/>
          <a:ext cx="523875" cy="604838"/>
        </p:xfrm>
        <a:graphic>
          <a:graphicData uri="http://schemas.openxmlformats.org/presentationml/2006/ole">
            <mc:AlternateContent xmlns:mc="http://schemas.openxmlformats.org/markup-compatibility/2006">
              <mc:Choice xmlns:v="urn:schemas-microsoft-com:vml" Requires="v">
                <p:oleObj name="Equation" r:id="rId11" imgW="164957" imgH="190335" progId="Equation.DSMT4">
                  <p:embed/>
                </p:oleObj>
              </mc:Choice>
              <mc:Fallback>
                <p:oleObj name="Equation" r:id="rId11" imgW="164957" imgH="190335" progId="Equation.DSMT4">
                  <p:embed/>
                  <p:pic>
                    <p:nvPicPr>
                      <p:cNvPr id="44042" name="Object 4">
                        <a:extLst>
                          <a:ext uri="{FF2B5EF4-FFF2-40B4-BE49-F238E27FC236}">
                            <a16:creationId xmlns:a16="http://schemas.microsoft.com/office/drawing/2014/main" id="{7F2A2A3A-2E51-4BE4-8D73-A25A1D35222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05789" y="193675"/>
                        <a:ext cx="523875"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Content Placeholder 2">
            <a:extLst>
              <a:ext uri="{FF2B5EF4-FFF2-40B4-BE49-F238E27FC236}">
                <a16:creationId xmlns:a16="http://schemas.microsoft.com/office/drawing/2014/main" id="{FB99D0F9-F437-4D28-BA73-93F99D8B72AE}"/>
              </a:ext>
            </a:extLst>
          </p:cNvPr>
          <p:cNvSpPr txBox="1">
            <a:spLocks noChangeArrowheads="1"/>
          </p:cNvSpPr>
          <p:nvPr/>
        </p:nvSpPr>
        <p:spPr bwMode="auto">
          <a:xfrm>
            <a:off x="1712914" y="2459039"/>
            <a:ext cx="4084637"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600"/>
              </a:spcBef>
              <a:buClr>
                <a:schemeClr val="accent1"/>
              </a:buClr>
              <a:buSzPct val="70000"/>
              <a:buFont typeface="Wingdings" panose="05000000000000000000" pitchFamily="2" charset="2"/>
              <a:buChar char=""/>
            </a:pPr>
            <a:r>
              <a:rPr lang="en-US" altLang="en-US" sz="2200" dirty="0">
                <a:latin typeface="Times New Roman" panose="02020603050405020304" pitchFamily="18" charset="0"/>
                <a:cs typeface="Times New Roman" panose="02020603050405020304" pitchFamily="18" charset="0"/>
              </a:rPr>
              <a:t>If  </a:t>
            </a:r>
            <a:r>
              <a:rPr lang="en-US" altLang="en-US" sz="2200" b="1" i="1" dirty="0">
                <a:latin typeface="Times New Roman" panose="02020603050405020304" pitchFamily="18" charset="0"/>
                <a:cs typeface="Times New Roman" panose="02020603050405020304" pitchFamily="18" charset="0"/>
              </a:rPr>
              <a:t>r</a:t>
            </a:r>
            <a:r>
              <a:rPr lang="en-US" altLang="en-US" sz="2200" b="1" i="1" baseline="30000" dirty="0">
                <a:latin typeface="Times New Roman" panose="02020603050405020304" pitchFamily="18" charset="0"/>
                <a:cs typeface="Times New Roman" panose="02020603050405020304" pitchFamily="18" charset="0"/>
              </a:rPr>
              <a:t>2</a:t>
            </a:r>
            <a:r>
              <a:rPr lang="en-US" altLang="en-US" sz="2200" dirty="0">
                <a:latin typeface="Times New Roman" panose="02020603050405020304" pitchFamily="18" charset="0"/>
                <a:cs typeface="Times New Roman" panose="02020603050405020304" pitchFamily="18" charset="0"/>
              </a:rPr>
              <a:t>  is close to 1 tells, then the LSRL is a good model for the predicting</a:t>
            </a:r>
            <a:endParaRPr lang="en-CA" altLang="en-US" sz="2200" dirty="0">
              <a:latin typeface="Times New Roman" panose="02020603050405020304" pitchFamily="18" charset="0"/>
              <a:cs typeface="Times New Roman" panose="02020603050405020304" pitchFamily="18" charset="0"/>
            </a:endParaRPr>
          </a:p>
        </p:txBody>
      </p:sp>
      <p:graphicFrame>
        <p:nvGraphicFramePr>
          <p:cNvPr id="17" name="Object 3">
            <a:extLst>
              <a:ext uri="{FF2B5EF4-FFF2-40B4-BE49-F238E27FC236}">
                <a16:creationId xmlns:a16="http://schemas.microsoft.com/office/drawing/2014/main" id="{AD19FFA0-DCA5-44FD-9B14-8D440CF82DC2}"/>
              </a:ext>
            </a:extLst>
          </p:cNvPr>
          <p:cNvGraphicFramePr>
            <a:graphicFrameLocks noChangeAspect="1"/>
          </p:cNvGraphicFramePr>
          <p:nvPr/>
        </p:nvGraphicFramePr>
        <p:xfrm>
          <a:off x="3319464" y="3149600"/>
          <a:ext cx="338137" cy="611188"/>
        </p:xfrm>
        <a:graphic>
          <a:graphicData uri="http://schemas.openxmlformats.org/presentationml/2006/ole">
            <mc:AlternateContent xmlns:mc="http://schemas.openxmlformats.org/markup-compatibility/2006">
              <mc:Choice xmlns:v="urn:schemas-microsoft-com:vml" Requires="v">
                <p:oleObj name="Equation" r:id="rId13" imgW="139639" imgH="253890" progId="Equation.DSMT4">
                  <p:embed/>
                </p:oleObj>
              </mc:Choice>
              <mc:Fallback>
                <p:oleObj name="Equation" r:id="rId13" imgW="139639" imgH="253890" progId="Equation.DSMT4">
                  <p:embed/>
                  <p:pic>
                    <p:nvPicPr>
                      <p:cNvPr id="17" name="Object 3">
                        <a:extLst>
                          <a:ext uri="{FF2B5EF4-FFF2-40B4-BE49-F238E27FC236}">
                            <a16:creationId xmlns:a16="http://schemas.microsoft.com/office/drawing/2014/main" id="{AD19FFA0-DCA5-44FD-9B14-8D440CF82DC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19464" y="3149600"/>
                        <a:ext cx="338137" cy="611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Content Placeholder 2">
            <a:extLst>
              <a:ext uri="{FF2B5EF4-FFF2-40B4-BE49-F238E27FC236}">
                <a16:creationId xmlns:a16="http://schemas.microsoft.com/office/drawing/2014/main" id="{405A8AB5-E581-4712-87EB-E1B13FF9C32C}"/>
              </a:ext>
            </a:extLst>
          </p:cNvPr>
          <p:cNvSpPr txBox="1">
            <a:spLocks/>
          </p:cNvSpPr>
          <p:nvPr/>
        </p:nvSpPr>
        <p:spPr bwMode="auto">
          <a:xfrm>
            <a:off x="1647825" y="3654426"/>
            <a:ext cx="4084638" cy="1165225"/>
          </a:xfrm>
          <a:prstGeom prst="rect">
            <a:avLst/>
          </a:prstGeom>
          <a:noFill/>
          <a:ln w="9525">
            <a:noFill/>
            <a:miter lim="800000"/>
            <a:headEnd/>
            <a:tailEnd/>
          </a:ln>
        </p:spPr>
        <p:txBody>
          <a:bodyPr/>
          <a:lstStyle/>
          <a:p>
            <a:pPr marL="273050" indent="-273050">
              <a:spcBef>
                <a:spcPts val="600"/>
              </a:spcBef>
              <a:buClr>
                <a:schemeClr val="accent1"/>
              </a:buClr>
              <a:buSzPct val="70000"/>
              <a:buFont typeface="Wingdings" pitchFamily="2" charset="2"/>
              <a:buChar char=""/>
              <a:defRPr/>
            </a:pPr>
            <a:r>
              <a:rPr lang="en-CA" sz="2200" dirty="0">
                <a:latin typeface="+mn-lt"/>
                <a:cs typeface="+mn-cs"/>
              </a:rPr>
              <a:t>In general, if LSRL is bad, then might as well use</a:t>
            </a:r>
          </a:p>
          <a:p>
            <a:pPr>
              <a:spcBef>
                <a:spcPts val="600"/>
              </a:spcBef>
              <a:buClr>
                <a:schemeClr val="accent1"/>
              </a:buClr>
              <a:buSzPct val="70000"/>
              <a:defRPr/>
            </a:pPr>
            <a:r>
              <a:rPr lang="en-CA" sz="2200" dirty="0">
                <a:latin typeface="+mn-lt"/>
                <a:cs typeface="+mn-cs"/>
              </a:rPr>
              <a:t>    to estimate response value</a:t>
            </a:r>
          </a:p>
          <a:p>
            <a:pPr marL="273050" indent="-273050">
              <a:spcBef>
                <a:spcPts val="600"/>
              </a:spcBef>
              <a:buClr>
                <a:schemeClr val="accent1"/>
              </a:buClr>
              <a:buSzPct val="70000"/>
              <a:buFont typeface="Wingdings" pitchFamily="2" charset="2"/>
              <a:buChar char=""/>
              <a:defRPr/>
            </a:pPr>
            <a:endParaRPr lang="en-CA" sz="2200" dirty="0">
              <a:latin typeface="+mn-lt"/>
              <a:cs typeface="+mn-cs"/>
            </a:endParaRPr>
          </a:p>
        </p:txBody>
      </p:sp>
      <p:graphicFrame>
        <p:nvGraphicFramePr>
          <p:cNvPr id="14" name="Object 4">
            <a:extLst>
              <a:ext uri="{FF2B5EF4-FFF2-40B4-BE49-F238E27FC236}">
                <a16:creationId xmlns:a16="http://schemas.microsoft.com/office/drawing/2014/main" id="{CE846B95-C67E-4B37-BCA6-8EC2529410D0}"/>
              </a:ext>
            </a:extLst>
          </p:cNvPr>
          <p:cNvGraphicFramePr>
            <a:graphicFrameLocks noChangeAspect="1"/>
          </p:cNvGraphicFramePr>
          <p:nvPr/>
        </p:nvGraphicFramePr>
        <p:xfrm>
          <a:off x="1974850" y="4899025"/>
          <a:ext cx="2478088" cy="425450"/>
        </p:xfrm>
        <a:graphic>
          <a:graphicData uri="http://schemas.openxmlformats.org/presentationml/2006/ole">
            <mc:AlternateContent xmlns:mc="http://schemas.openxmlformats.org/markup-compatibility/2006">
              <mc:Choice xmlns:v="urn:schemas-microsoft-com:vml" Requires="v">
                <p:oleObj name="Equation" r:id="rId15" imgW="1485255" imgH="253890" progId="Equation.DSMT4">
                  <p:embed/>
                </p:oleObj>
              </mc:Choice>
              <mc:Fallback>
                <p:oleObj name="Equation" r:id="rId15" imgW="1485255" imgH="253890" progId="Equation.DSMT4">
                  <p:embed/>
                  <p:pic>
                    <p:nvPicPr>
                      <p:cNvPr id="14" name="Object 4">
                        <a:extLst>
                          <a:ext uri="{FF2B5EF4-FFF2-40B4-BE49-F238E27FC236}">
                            <a16:creationId xmlns:a16="http://schemas.microsoft.com/office/drawing/2014/main" id="{CE846B95-C67E-4B37-BCA6-8EC2529410D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74850" y="4899025"/>
                        <a:ext cx="24780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4">
            <a:extLst>
              <a:ext uri="{FF2B5EF4-FFF2-40B4-BE49-F238E27FC236}">
                <a16:creationId xmlns:a16="http://schemas.microsoft.com/office/drawing/2014/main" id="{D383E03F-8FE2-411B-94E3-2A52D3274820}"/>
              </a:ext>
            </a:extLst>
          </p:cNvPr>
          <p:cNvGraphicFramePr>
            <a:graphicFrameLocks noChangeAspect="1"/>
          </p:cNvGraphicFramePr>
          <p:nvPr/>
        </p:nvGraphicFramePr>
        <p:xfrm>
          <a:off x="2193925" y="5386388"/>
          <a:ext cx="2076450" cy="425450"/>
        </p:xfrm>
        <a:graphic>
          <a:graphicData uri="http://schemas.openxmlformats.org/presentationml/2006/ole">
            <mc:AlternateContent xmlns:mc="http://schemas.openxmlformats.org/markup-compatibility/2006">
              <mc:Choice xmlns:v="urn:schemas-microsoft-com:vml" Requires="v">
                <p:oleObj name="Equation" r:id="rId17" imgW="1244600" imgH="254000" progId="Equation.DSMT4">
                  <p:embed/>
                </p:oleObj>
              </mc:Choice>
              <mc:Fallback>
                <p:oleObj name="Equation" r:id="rId17" imgW="1244600" imgH="254000" progId="Equation.DSMT4">
                  <p:embed/>
                  <p:pic>
                    <p:nvPicPr>
                      <p:cNvPr id="19" name="Object 4">
                        <a:extLst>
                          <a:ext uri="{FF2B5EF4-FFF2-40B4-BE49-F238E27FC236}">
                            <a16:creationId xmlns:a16="http://schemas.microsoft.com/office/drawing/2014/main" id="{D383E03F-8FE2-411B-94E3-2A52D327482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93925" y="5386388"/>
                        <a:ext cx="20764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blinds(horizontal)">
                                      <p:cBhvr>
                                        <p:cTn id="17" dur="500"/>
                                        <p:tgtEl>
                                          <p:spTgt spid="16">
                                            <p:txEl>
                                              <p:pRg st="0" end="0"/>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linds(horizontal)">
                                      <p:cBhvr>
                                        <p:cTn id="20" dur="500"/>
                                        <p:tgtEl>
                                          <p:spTgt spid="1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blinds(horizontal)">
                                      <p:cBhvr>
                                        <p:cTn id="25" dur="500"/>
                                        <p:tgtEl>
                                          <p:spTgt spid="18">
                                            <p:txEl>
                                              <p:pRg st="0" end="0"/>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par>
                                <p:cTn id="29" presetID="3" presetClass="entr" presetSubtype="10" fill="hold" nodeType="withEffect">
                                  <p:stCondLst>
                                    <p:cond delay="0"/>
                                  </p:stCondLst>
                                  <p:childTnLst>
                                    <p:set>
                                      <p:cBhvr>
                                        <p:cTn id="30" dur="1" fill="hold">
                                          <p:stCondLst>
                                            <p:cond delay="0"/>
                                          </p:stCondLst>
                                        </p:cTn>
                                        <p:tgtEl>
                                          <p:spTgt spid="18">
                                            <p:txEl>
                                              <p:pRg st="1" end="1"/>
                                            </p:txEl>
                                          </p:spTgt>
                                        </p:tgtEl>
                                        <p:attrNameLst>
                                          <p:attrName>style.visibility</p:attrName>
                                        </p:attrNameLst>
                                      </p:cBhvr>
                                      <p:to>
                                        <p:strVal val="visible"/>
                                      </p:to>
                                    </p:set>
                                    <p:animEffect transition="in" filter="blinds(horizontal)">
                                      <p:cBhvr>
                                        <p:cTn id="31" dur="500"/>
                                        <p:tgtEl>
                                          <p:spTgt spid="18">
                                            <p:txEl>
                                              <p:pRg st="1" end="1"/>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2000"/>
                                        <p:tgtEl>
                                          <p:spTgt spid="10"/>
                                        </p:tgtEl>
                                      </p:cBhvr>
                                    </p:animEffect>
                                  </p:childTnLst>
                                </p:cTn>
                              </p:par>
                              <p:par>
                                <p:cTn id="37" presetID="1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2000"/>
                                        <p:tgtEl>
                                          <p:spTgt spid="1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2000"/>
                                        <p:tgtEl>
                                          <p:spTgt spid="12"/>
                                        </p:tgtEl>
                                      </p:cBhvr>
                                    </p:animEffect>
                                  </p:childTnLst>
                                </p:cTn>
                              </p:par>
                              <p:par>
                                <p:cTn id="45" presetID="10" presetClass="entr" presetSubtype="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2000"/>
                                        <p:tgtEl>
                                          <p:spTgt spid="1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357BA-198C-40E2-B019-DFF6D788E456}"/>
              </a:ext>
            </a:extLst>
          </p:cNvPr>
          <p:cNvSpPr>
            <a:spLocks noGrp="1"/>
          </p:cNvSpPr>
          <p:nvPr>
            <p:ph type="title"/>
          </p:nvPr>
        </p:nvSpPr>
        <p:spPr>
          <a:xfrm>
            <a:off x="1981201" y="274638"/>
            <a:ext cx="7610475" cy="519112"/>
          </a:xfrm>
        </p:spPr>
        <p:txBody>
          <a:bodyPr/>
          <a:lstStyle/>
          <a:p>
            <a:pPr eaLnBrk="1" hangingPunct="1">
              <a:defRPr/>
            </a:pPr>
            <a:r>
              <a:rPr lang="en-CA" sz="2500" dirty="0"/>
              <a:t>Coefficient of Determination</a:t>
            </a:r>
            <a:endParaRPr lang="en-CA" sz="2500" baseline="30000" dirty="0"/>
          </a:p>
        </p:txBody>
      </p:sp>
      <p:sp>
        <p:nvSpPr>
          <p:cNvPr id="3" name="Content Placeholder 2">
            <a:extLst>
              <a:ext uri="{FF2B5EF4-FFF2-40B4-BE49-F238E27FC236}">
                <a16:creationId xmlns:a16="http://schemas.microsoft.com/office/drawing/2014/main" id="{852B13C9-BECB-4E47-8615-26018FB89E72}"/>
              </a:ext>
            </a:extLst>
          </p:cNvPr>
          <p:cNvSpPr>
            <a:spLocks noGrp="1"/>
          </p:cNvSpPr>
          <p:nvPr>
            <p:ph sz="quarter" idx="1"/>
          </p:nvPr>
        </p:nvSpPr>
        <p:spPr>
          <a:xfrm>
            <a:off x="396606" y="779464"/>
            <a:ext cx="10807547" cy="712787"/>
          </a:xfrm>
        </p:spPr>
        <p:txBody>
          <a:bodyPr/>
          <a:lstStyle/>
          <a:p>
            <a:pPr eaLnBrk="1" hangingPunct="1"/>
            <a:r>
              <a:rPr lang="en-US" altLang="en-US" sz="2200" b="1" i="1" dirty="0"/>
              <a:t>r</a:t>
            </a:r>
            <a:r>
              <a:rPr lang="en-US" altLang="en-US" sz="2200" b="1" i="1" baseline="30000" dirty="0"/>
              <a:t>2</a:t>
            </a:r>
            <a:r>
              <a:rPr lang="en-CA" altLang="en-US" sz="2200" dirty="0"/>
              <a:t>  is used to determine how well the LSRL does at predicting values of the response variable ‘y’</a:t>
            </a:r>
            <a:endParaRPr lang="en-US" altLang="en-US" sz="2200" dirty="0"/>
          </a:p>
        </p:txBody>
      </p:sp>
      <p:graphicFrame>
        <p:nvGraphicFramePr>
          <p:cNvPr id="46084" name="Object 2">
            <a:extLst>
              <a:ext uri="{FF2B5EF4-FFF2-40B4-BE49-F238E27FC236}">
                <a16:creationId xmlns:a16="http://schemas.microsoft.com/office/drawing/2014/main" id="{B86B8AA0-8315-4A87-A833-66068D3913D6}"/>
              </a:ext>
            </a:extLst>
          </p:cNvPr>
          <p:cNvGraphicFramePr>
            <a:graphicFrameLocks noChangeAspect="1"/>
          </p:cNvGraphicFramePr>
          <p:nvPr/>
        </p:nvGraphicFramePr>
        <p:xfrm>
          <a:off x="7088188" y="201614"/>
          <a:ext cx="487362" cy="561975"/>
        </p:xfrm>
        <a:graphic>
          <a:graphicData uri="http://schemas.openxmlformats.org/presentationml/2006/ole">
            <mc:AlternateContent xmlns:mc="http://schemas.openxmlformats.org/markup-compatibility/2006">
              <mc:Choice xmlns:v="urn:schemas-microsoft-com:vml" Requires="v">
                <p:oleObj name="Equation" r:id="rId4" imgW="164957" imgH="190335" progId="Equation.DSMT4">
                  <p:embed/>
                </p:oleObj>
              </mc:Choice>
              <mc:Fallback>
                <p:oleObj name="Equation" r:id="rId4" imgW="164957" imgH="190335" progId="Equation.DSMT4">
                  <p:embed/>
                  <p:pic>
                    <p:nvPicPr>
                      <p:cNvPr id="46084" name="Object 2">
                        <a:extLst>
                          <a:ext uri="{FF2B5EF4-FFF2-40B4-BE49-F238E27FC236}">
                            <a16:creationId xmlns:a16="http://schemas.microsoft.com/office/drawing/2014/main" id="{B86B8AA0-8315-4A87-A833-66068D3913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8188" y="201614"/>
                        <a:ext cx="4873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3">
            <a:extLst>
              <a:ext uri="{FF2B5EF4-FFF2-40B4-BE49-F238E27FC236}">
                <a16:creationId xmlns:a16="http://schemas.microsoft.com/office/drawing/2014/main" id="{6B3CE921-0A9E-40B1-A0A1-F7C4382BF704}"/>
              </a:ext>
            </a:extLst>
          </p:cNvPr>
          <p:cNvGraphicFramePr>
            <a:graphicFrameLocks noChangeAspect="1"/>
          </p:cNvGraphicFramePr>
          <p:nvPr/>
        </p:nvGraphicFramePr>
        <p:xfrm>
          <a:off x="1765300" y="2913063"/>
          <a:ext cx="2147888" cy="715962"/>
        </p:xfrm>
        <a:graphic>
          <a:graphicData uri="http://schemas.openxmlformats.org/presentationml/2006/ole">
            <mc:AlternateContent xmlns:mc="http://schemas.openxmlformats.org/markup-compatibility/2006">
              <mc:Choice xmlns:v="urn:schemas-microsoft-com:vml" Requires="v">
                <p:oleObj name="Equation" r:id="rId6" imgW="1066337" imgH="355446" progId="Equation.DSMT4">
                  <p:embed/>
                </p:oleObj>
              </mc:Choice>
              <mc:Fallback>
                <p:oleObj name="Equation" r:id="rId6" imgW="1066337" imgH="355446" progId="Equation.DSMT4">
                  <p:embed/>
                  <p:pic>
                    <p:nvPicPr>
                      <p:cNvPr id="5" name="Object 3">
                        <a:extLst>
                          <a:ext uri="{FF2B5EF4-FFF2-40B4-BE49-F238E27FC236}">
                            <a16:creationId xmlns:a16="http://schemas.microsoft.com/office/drawing/2014/main" id="{6B3CE921-0A9E-40B1-A0A1-F7C4382BF7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5300" y="2913063"/>
                        <a:ext cx="2147888" cy="71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4">
            <a:extLst>
              <a:ext uri="{FF2B5EF4-FFF2-40B4-BE49-F238E27FC236}">
                <a16:creationId xmlns:a16="http://schemas.microsoft.com/office/drawing/2014/main" id="{EBC0389E-BC46-406F-B6D9-8FE0F6E2B1AD}"/>
              </a:ext>
            </a:extLst>
          </p:cNvPr>
          <p:cNvGraphicFramePr>
            <a:graphicFrameLocks noChangeAspect="1"/>
          </p:cNvGraphicFramePr>
          <p:nvPr/>
        </p:nvGraphicFramePr>
        <p:xfrm>
          <a:off x="1770064" y="4005264"/>
          <a:ext cx="2173287" cy="612775"/>
        </p:xfrm>
        <a:graphic>
          <a:graphicData uri="http://schemas.openxmlformats.org/presentationml/2006/ole">
            <mc:AlternateContent xmlns:mc="http://schemas.openxmlformats.org/markup-compatibility/2006">
              <mc:Choice xmlns:v="urn:schemas-microsoft-com:vml" Requires="v">
                <p:oleObj name="Equation" r:id="rId8" imgW="1079032" imgH="304668" progId="Equation.DSMT4">
                  <p:embed/>
                </p:oleObj>
              </mc:Choice>
              <mc:Fallback>
                <p:oleObj name="Equation" r:id="rId8" imgW="1079032" imgH="304668" progId="Equation.DSMT4">
                  <p:embed/>
                  <p:pic>
                    <p:nvPicPr>
                      <p:cNvPr id="7" name="Object 4">
                        <a:extLst>
                          <a:ext uri="{FF2B5EF4-FFF2-40B4-BE49-F238E27FC236}">
                            <a16:creationId xmlns:a16="http://schemas.microsoft.com/office/drawing/2014/main" id="{EBC0389E-BC46-406F-B6D9-8FE0F6E2B1A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70064" y="4005264"/>
                        <a:ext cx="2173287" cy="61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5">
            <a:extLst>
              <a:ext uri="{FF2B5EF4-FFF2-40B4-BE49-F238E27FC236}">
                <a16:creationId xmlns:a16="http://schemas.microsoft.com/office/drawing/2014/main" id="{06428B85-C089-4FC3-B188-E1E10B505303}"/>
              </a:ext>
            </a:extLst>
          </p:cNvPr>
          <p:cNvGraphicFramePr>
            <a:graphicFrameLocks noChangeAspect="1"/>
          </p:cNvGraphicFramePr>
          <p:nvPr>
            <p:extLst>
              <p:ext uri="{D42A27DB-BD31-4B8C-83A1-F6EECF244321}">
                <p14:modId xmlns:p14="http://schemas.microsoft.com/office/powerpoint/2010/main" val="268894003"/>
              </p:ext>
            </p:extLst>
          </p:nvPr>
        </p:nvGraphicFramePr>
        <p:xfrm>
          <a:off x="2555083" y="1870076"/>
          <a:ext cx="1611312" cy="792163"/>
        </p:xfrm>
        <a:graphic>
          <a:graphicData uri="http://schemas.openxmlformats.org/presentationml/2006/ole">
            <mc:AlternateContent xmlns:mc="http://schemas.openxmlformats.org/markup-compatibility/2006">
              <mc:Choice xmlns:v="urn:schemas-microsoft-com:vml" Requires="v">
                <p:oleObj name="Equation" r:id="rId10" imgW="799753" imgH="393529" progId="Equation.DSMT4">
                  <p:embed/>
                </p:oleObj>
              </mc:Choice>
              <mc:Fallback>
                <p:oleObj name="Equation" r:id="rId10" imgW="799753" imgH="393529" progId="Equation.DSMT4">
                  <p:embed/>
                  <p:pic>
                    <p:nvPicPr>
                      <p:cNvPr id="8" name="Object 5">
                        <a:extLst>
                          <a:ext uri="{FF2B5EF4-FFF2-40B4-BE49-F238E27FC236}">
                            <a16:creationId xmlns:a16="http://schemas.microsoft.com/office/drawing/2014/main" id="{06428B85-C089-4FC3-B188-E1E10B50530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55083" y="1870076"/>
                        <a:ext cx="1611312"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6">
            <a:extLst>
              <a:ext uri="{FF2B5EF4-FFF2-40B4-BE49-F238E27FC236}">
                <a16:creationId xmlns:a16="http://schemas.microsoft.com/office/drawing/2014/main" id="{ACB46FA2-FC45-44CC-86BD-DAA2F1904CD5}"/>
              </a:ext>
            </a:extLst>
          </p:cNvPr>
          <p:cNvGraphicFramePr>
            <a:graphicFrameLocks noChangeAspect="1"/>
          </p:cNvGraphicFramePr>
          <p:nvPr/>
        </p:nvGraphicFramePr>
        <p:xfrm>
          <a:off x="4257675" y="1870076"/>
          <a:ext cx="1689100" cy="792163"/>
        </p:xfrm>
        <a:graphic>
          <a:graphicData uri="http://schemas.openxmlformats.org/presentationml/2006/ole">
            <mc:AlternateContent xmlns:mc="http://schemas.openxmlformats.org/markup-compatibility/2006">
              <mc:Choice xmlns:v="urn:schemas-microsoft-com:vml" Requires="v">
                <p:oleObj name="Equation" r:id="rId12" imgW="837836" imgH="393529" progId="Equation.DSMT4">
                  <p:embed/>
                </p:oleObj>
              </mc:Choice>
              <mc:Fallback>
                <p:oleObj name="Equation" r:id="rId12" imgW="837836" imgH="393529" progId="Equation.DSMT4">
                  <p:embed/>
                  <p:pic>
                    <p:nvPicPr>
                      <p:cNvPr id="9" name="Object 6">
                        <a:extLst>
                          <a:ext uri="{FF2B5EF4-FFF2-40B4-BE49-F238E27FC236}">
                            <a16:creationId xmlns:a16="http://schemas.microsoft.com/office/drawing/2014/main" id="{ACB46FA2-FC45-44CC-86BD-DAA2F1904CD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57675" y="1870076"/>
                        <a:ext cx="16891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TextBox 9">
            <a:extLst>
              <a:ext uri="{FF2B5EF4-FFF2-40B4-BE49-F238E27FC236}">
                <a16:creationId xmlns:a16="http://schemas.microsoft.com/office/drawing/2014/main" id="{923088D9-DEF6-4832-A3A9-AFAC4EDF7D88}"/>
              </a:ext>
            </a:extLst>
          </p:cNvPr>
          <p:cNvSpPr txBox="1">
            <a:spLocks noChangeArrowheads="1"/>
          </p:cNvSpPr>
          <p:nvPr/>
        </p:nvSpPr>
        <p:spPr bwMode="auto">
          <a:xfrm>
            <a:off x="4051301" y="2971801"/>
            <a:ext cx="63785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“Sum of squared residuals(errors)” - Sum of all the residuals </a:t>
            </a:r>
            <a:br>
              <a:rPr lang="en-CA" altLang="en-US" sz="1800">
                <a:solidFill>
                  <a:srgbClr val="FF0000"/>
                </a:solidFill>
                <a:latin typeface="Arial" panose="020B0604020202020204" pitchFamily="34" charset="0"/>
              </a:rPr>
            </a:br>
            <a:r>
              <a:rPr lang="en-CA" altLang="en-US" sz="1800">
                <a:solidFill>
                  <a:srgbClr val="FF0000"/>
                </a:solidFill>
                <a:latin typeface="Arial" panose="020B0604020202020204" pitchFamily="34" charset="0"/>
              </a:rPr>
              <a:t>squared when using LSRL</a:t>
            </a:r>
          </a:p>
          <a:p>
            <a:pPr eaLnBrk="1" hangingPunct="1">
              <a:spcBef>
                <a:spcPct val="0"/>
              </a:spcBef>
              <a:buClrTx/>
              <a:buSzTx/>
              <a:buFontTx/>
              <a:buNone/>
            </a:pPr>
            <a:r>
              <a:rPr lang="en-CA" altLang="en-US" sz="1800">
                <a:solidFill>
                  <a:srgbClr val="FF0000"/>
                </a:solidFill>
                <a:latin typeface="Arial" panose="020B0604020202020204" pitchFamily="34" charset="0"/>
              </a:rPr>
              <a:t>Note: The LSRL aims to reduce SSE!!</a:t>
            </a:r>
          </a:p>
        </p:txBody>
      </p:sp>
      <p:sp>
        <p:nvSpPr>
          <p:cNvPr id="11" name="TextBox 10">
            <a:extLst>
              <a:ext uri="{FF2B5EF4-FFF2-40B4-BE49-F238E27FC236}">
                <a16:creationId xmlns:a16="http://schemas.microsoft.com/office/drawing/2014/main" id="{286A38F6-9278-4432-90E2-F0EC12B8364F}"/>
              </a:ext>
            </a:extLst>
          </p:cNvPr>
          <p:cNvSpPr txBox="1">
            <a:spLocks noChangeArrowheads="1"/>
          </p:cNvSpPr>
          <p:nvPr/>
        </p:nvSpPr>
        <p:spPr bwMode="auto">
          <a:xfrm>
            <a:off x="4043364" y="3903664"/>
            <a:ext cx="62896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“Total sum of squared errors”- </a:t>
            </a:r>
            <a:r>
              <a:rPr lang="en-US" altLang="en-US" sz="1800">
                <a:solidFill>
                  <a:srgbClr val="FF0000"/>
                </a:solidFill>
                <a:latin typeface="Arial" panose="020B0604020202020204" pitchFamily="34" charset="0"/>
              </a:rPr>
              <a:t>sum of all the errors squared </a:t>
            </a:r>
            <a:br>
              <a:rPr lang="en-US" altLang="en-US" sz="1800">
                <a:solidFill>
                  <a:srgbClr val="FF0000"/>
                </a:solidFill>
                <a:latin typeface="Arial" panose="020B0604020202020204" pitchFamily="34" charset="0"/>
              </a:rPr>
            </a:br>
            <a:r>
              <a:rPr lang="en-US" altLang="en-US" sz="1800">
                <a:solidFill>
                  <a:srgbClr val="FF0000"/>
                </a:solidFill>
                <a:latin typeface="Arial" panose="020B0604020202020204" pitchFamily="34" charset="0"/>
              </a:rPr>
              <a:t>when we use the mean      to estimate values of “y”</a:t>
            </a:r>
          </a:p>
          <a:p>
            <a:pPr eaLnBrk="1" hangingPunct="1">
              <a:spcBef>
                <a:spcPct val="0"/>
              </a:spcBef>
              <a:buClrTx/>
              <a:buSzTx/>
              <a:buFontTx/>
              <a:buNone/>
            </a:pPr>
            <a:r>
              <a:rPr lang="en-US" altLang="en-US" sz="1800">
                <a:solidFill>
                  <a:srgbClr val="FF0000"/>
                </a:solidFill>
                <a:latin typeface="Arial" panose="020B0604020202020204" pitchFamily="34" charset="0"/>
              </a:rPr>
              <a:t>Note: If SST is large, then the mean is a bad estimation</a:t>
            </a:r>
            <a:endParaRPr lang="en-CA" altLang="en-US" sz="1800">
              <a:solidFill>
                <a:srgbClr val="FF0000"/>
              </a:solidFill>
              <a:latin typeface="Arial" panose="020B0604020202020204" pitchFamily="34" charset="0"/>
            </a:endParaRPr>
          </a:p>
        </p:txBody>
      </p:sp>
      <p:sp>
        <p:nvSpPr>
          <p:cNvPr id="12" name="Rectangle 11">
            <a:extLst>
              <a:ext uri="{FF2B5EF4-FFF2-40B4-BE49-F238E27FC236}">
                <a16:creationId xmlns:a16="http://schemas.microsoft.com/office/drawing/2014/main" id="{E78EDDDA-B167-45EC-9BD0-757B41F93FEA}"/>
              </a:ext>
            </a:extLst>
          </p:cNvPr>
          <p:cNvSpPr/>
          <p:nvPr/>
        </p:nvSpPr>
        <p:spPr>
          <a:xfrm>
            <a:off x="2473325" y="1676401"/>
            <a:ext cx="3689350" cy="1160463"/>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graphicFrame>
        <p:nvGraphicFramePr>
          <p:cNvPr id="13" name="Object 7">
            <a:extLst>
              <a:ext uri="{FF2B5EF4-FFF2-40B4-BE49-F238E27FC236}">
                <a16:creationId xmlns:a16="http://schemas.microsoft.com/office/drawing/2014/main" id="{430107D9-8C49-427B-A24C-E7ED7D92EDFA}"/>
              </a:ext>
            </a:extLst>
          </p:cNvPr>
          <p:cNvGraphicFramePr>
            <a:graphicFrameLocks noChangeAspect="1"/>
          </p:cNvGraphicFramePr>
          <p:nvPr/>
        </p:nvGraphicFramePr>
        <p:xfrm>
          <a:off x="6486525" y="4178301"/>
          <a:ext cx="261938" cy="327025"/>
        </p:xfrm>
        <a:graphic>
          <a:graphicData uri="http://schemas.openxmlformats.org/presentationml/2006/ole">
            <mc:AlternateContent xmlns:mc="http://schemas.openxmlformats.org/markup-compatibility/2006">
              <mc:Choice xmlns:v="urn:schemas-microsoft-com:vml" Requires="v">
                <p:oleObj name="Equation" r:id="rId14" imgW="152334" imgH="190417" progId="Equation.DSMT4">
                  <p:embed/>
                </p:oleObj>
              </mc:Choice>
              <mc:Fallback>
                <p:oleObj name="Equation" r:id="rId14" imgW="152334" imgH="190417" progId="Equation.DSMT4">
                  <p:embed/>
                  <p:pic>
                    <p:nvPicPr>
                      <p:cNvPr id="13" name="Object 7">
                        <a:extLst>
                          <a:ext uri="{FF2B5EF4-FFF2-40B4-BE49-F238E27FC236}">
                            <a16:creationId xmlns:a16="http://schemas.microsoft.com/office/drawing/2014/main" id="{430107D9-8C49-427B-A24C-E7ED7D92EDF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86525" y="4178301"/>
                        <a:ext cx="261938" cy="32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8">
            <a:extLst>
              <a:ext uri="{FF2B5EF4-FFF2-40B4-BE49-F238E27FC236}">
                <a16:creationId xmlns:a16="http://schemas.microsoft.com/office/drawing/2014/main" id="{FDB24434-972A-480D-9B14-D5CECF928F33}"/>
              </a:ext>
            </a:extLst>
          </p:cNvPr>
          <p:cNvGraphicFramePr>
            <a:graphicFrameLocks noChangeAspect="1"/>
          </p:cNvGraphicFramePr>
          <p:nvPr/>
        </p:nvGraphicFramePr>
        <p:xfrm>
          <a:off x="1954214" y="5024439"/>
          <a:ext cx="1406525" cy="357187"/>
        </p:xfrm>
        <a:graphic>
          <a:graphicData uri="http://schemas.openxmlformats.org/presentationml/2006/ole">
            <mc:AlternateContent xmlns:mc="http://schemas.openxmlformats.org/markup-compatibility/2006">
              <mc:Choice xmlns:v="urn:schemas-microsoft-com:vml" Requires="v">
                <p:oleObj name="Equation" r:id="rId16" imgW="698197" imgH="177723" progId="Equation.DSMT4">
                  <p:embed/>
                </p:oleObj>
              </mc:Choice>
              <mc:Fallback>
                <p:oleObj name="Equation" r:id="rId16" imgW="698197" imgH="177723" progId="Equation.DSMT4">
                  <p:embed/>
                  <p:pic>
                    <p:nvPicPr>
                      <p:cNvPr id="14" name="Object 8">
                        <a:extLst>
                          <a:ext uri="{FF2B5EF4-FFF2-40B4-BE49-F238E27FC236}">
                            <a16:creationId xmlns:a16="http://schemas.microsoft.com/office/drawing/2014/main" id="{FDB24434-972A-480D-9B14-D5CECF928F3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54214" y="5024439"/>
                        <a:ext cx="1406525" cy="35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 name="TextBox 14">
            <a:extLst>
              <a:ext uri="{FF2B5EF4-FFF2-40B4-BE49-F238E27FC236}">
                <a16:creationId xmlns:a16="http://schemas.microsoft.com/office/drawing/2014/main" id="{D6AE9F14-EC34-4D64-A524-F2D9B1552491}"/>
              </a:ext>
            </a:extLst>
          </p:cNvPr>
          <p:cNvSpPr txBox="1">
            <a:spLocks noChangeArrowheads="1"/>
          </p:cNvSpPr>
          <p:nvPr/>
        </p:nvSpPr>
        <p:spPr bwMode="auto">
          <a:xfrm>
            <a:off x="4021139" y="4943476"/>
            <a:ext cx="5908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Indicates how much error is reduced by using the LSRL </a:t>
            </a:r>
          </a:p>
          <a:p>
            <a:pPr eaLnBrk="1" hangingPunct="1">
              <a:spcBef>
                <a:spcPct val="0"/>
              </a:spcBef>
              <a:buClrTx/>
              <a:buSzTx/>
              <a:buFontTx/>
              <a:buNone/>
            </a:pPr>
            <a:r>
              <a:rPr lang="en-CA" altLang="en-US" sz="1800">
                <a:solidFill>
                  <a:srgbClr val="FF0000"/>
                </a:solidFill>
                <a:latin typeface="Arial" panose="020B0604020202020204" pitchFamily="34" charset="0"/>
              </a:rPr>
              <a:t>rather than the mean</a:t>
            </a:r>
          </a:p>
        </p:txBody>
      </p:sp>
      <p:graphicFrame>
        <p:nvGraphicFramePr>
          <p:cNvPr id="16" name="Object 9">
            <a:extLst>
              <a:ext uri="{FF2B5EF4-FFF2-40B4-BE49-F238E27FC236}">
                <a16:creationId xmlns:a16="http://schemas.microsoft.com/office/drawing/2014/main" id="{819641F7-6077-4122-AFA1-F058E3667170}"/>
              </a:ext>
            </a:extLst>
          </p:cNvPr>
          <p:cNvGraphicFramePr>
            <a:graphicFrameLocks noChangeAspect="1"/>
          </p:cNvGraphicFramePr>
          <p:nvPr/>
        </p:nvGraphicFramePr>
        <p:xfrm>
          <a:off x="6262688" y="5218114"/>
          <a:ext cx="260350" cy="327025"/>
        </p:xfrm>
        <a:graphic>
          <a:graphicData uri="http://schemas.openxmlformats.org/presentationml/2006/ole">
            <mc:AlternateContent xmlns:mc="http://schemas.openxmlformats.org/markup-compatibility/2006">
              <mc:Choice xmlns:v="urn:schemas-microsoft-com:vml" Requires="v">
                <p:oleObj name="Equation" r:id="rId18" imgW="152334" imgH="190417" progId="Equation.DSMT4">
                  <p:embed/>
                </p:oleObj>
              </mc:Choice>
              <mc:Fallback>
                <p:oleObj name="Equation" r:id="rId18" imgW="152334" imgH="190417" progId="Equation.DSMT4">
                  <p:embed/>
                  <p:pic>
                    <p:nvPicPr>
                      <p:cNvPr id="16" name="Object 9">
                        <a:extLst>
                          <a:ext uri="{FF2B5EF4-FFF2-40B4-BE49-F238E27FC236}">
                            <a16:creationId xmlns:a16="http://schemas.microsoft.com/office/drawing/2014/main" id="{819641F7-6077-4122-AFA1-F058E366717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62688" y="5218114"/>
                        <a:ext cx="260350" cy="32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 name="TextBox 16">
            <a:extLst>
              <a:ext uri="{FF2B5EF4-FFF2-40B4-BE49-F238E27FC236}">
                <a16:creationId xmlns:a16="http://schemas.microsoft.com/office/drawing/2014/main" id="{7485E3EE-0FD3-4155-9E2A-F99C54711692}"/>
              </a:ext>
            </a:extLst>
          </p:cNvPr>
          <p:cNvSpPr txBox="1">
            <a:spLocks noChangeArrowheads="1"/>
          </p:cNvSpPr>
          <p:nvPr/>
        </p:nvSpPr>
        <p:spPr bwMode="auto">
          <a:xfrm>
            <a:off x="4011613" y="5673726"/>
            <a:ext cx="58023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Purpose: Compare the improvements from using LSRL</a:t>
            </a:r>
          </a:p>
          <a:p>
            <a:pPr eaLnBrk="1" hangingPunct="1">
              <a:spcBef>
                <a:spcPct val="0"/>
              </a:spcBef>
              <a:buClrTx/>
              <a:buSzTx/>
              <a:buFontTx/>
              <a:buNone/>
            </a:pPr>
            <a:r>
              <a:rPr lang="en-CA" altLang="en-US" sz="1800">
                <a:solidFill>
                  <a:srgbClr val="FF0000"/>
                </a:solidFill>
                <a:latin typeface="Arial" panose="020B0604020202020204" pitchFamily="34" charset="0"/>
              </a:rPr>
              <a:t>over the squared errors from using the mean </a:t>
            </a:r>
          </a:p>
        </p:txBody>
      </p:sp>
      <p:graphicFrame>
        <p:nvGraphicFramePr>
          <p:cNvPr id="18" name="Object 10">
            <a:extLst>
              <a:ext uri="{FF2B5EF4-FFF2-40B4-BE49-F238E27FC236}">
                <a16:creationId xmlns:a16="http://schemas.microsoft.com/office/drawing/2014/main" id="{A8759B44-1814-4ECE-B7E3-7BBE6608FABB}"/>
              </a:ext>
            </a:extLst>
          </p:cNvPr>
          <p:cNvGraphicFramePr>
            <a:graphicFrameLocks noChangeAspect="1"/>
          </p:cNvGraphicFramePr>
          <p:nvPr/>
        </p:nvGraphicFramePr>
        <p:xfrm>
          <a:off x="8620125" y="5935664"/>
          <a:ext cx="261938" cy="325437"/>
        </p:xfrm>
        <a:graphic>
          <a:graphicData uri="http://schemas.openxmlformats.org/presentationml/2006/ole">
            <mc:AlternateContent xmlns:mc="http://schemas.openxmlformats.org/markup-compatibility/2006">
              <mc:Choice xmlns:v="urn:schemas-microsoft-com:vml" Requires="v">
                <p:oleObj name="Equation" r:id="rId19" imgW="152334" imgH="190417" progId="Equation.DSMT4">
                  <p:embed/>
                </p:oleObj>
              </mc:Choice>
              <mc:Fallback>
                <p:oleObj name="Equation" r:id="rId19" imgW="152334" imgH="190417" progId="Equation.DSMT4">
                  <p:embed/>
                  <p:pic>
                    <p:nvPicPr>
                      <p:cNvPr id="18" name="Object 10">
                        <a:extLst>
                          <a:ext uri="{FF2B5EF4-FFF2-40B4-BE49-F238E27FC236}">
                            <a16:creationId xmlns:a16="http://schemas.microsoft.com/office/drawing/2014/main" id="{A8759B44-1814-4ECE-B7E3-7BBE6608FAB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620125" y="5935664"/>
                        <a:ext cx="261938" cy="325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TextBox 18">
            <a:extLst>
              <a:ext uri="{FF2B5EF4-FFF2-40B4-BE49-F238E27FC236}">
                <a16:creationId xmlns:a16="http://schemas.microsoft.com/office/drawing/2014/main" id="{C1C02DC6-ED08-4572-AC97-C6C44EBA4D5E}"/>
              </a:ext>
            </a:extLst>
          </p:cNvPr>
          <p:cNvSpPr txBox="1">
            <a:spLocks noChangeArrowheads="1"/>
          </p:cNvSpPr>
          <p:nvPr/>
        </p:nvSpPr>
        <p:spPr bwMode="auto">
          <a:xfrm>
            <a:off x="4043363" y="6283325"/>
            <a:ext cx="3130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That’s why we divide by SST</a:t>
            </a:r>
          </a:p>
        </p:txBody>
      </p:sp>
      <p:graphicFrame>
        <p:nvGraphicFramePr>
          <p:cNvPr id="20" name="Object 11">
            <a:extLst>
              <a:ext uri="{FF2B5EF4-FFF2-40B4-BE49-F238E27FC236}">
                <a16:creationId xmlns:a16="http://schemas.microsoft.com/office/drawing/2014/main" id="{7415DC30-87C4-4855-84EA-9967D40B3755}"/>
              </a:ext>
            </a:extLst>
          </p:cNvPr>
          <p:cNvGraphicFramePr>
            <a:graphicFrameLocks noChangeAspect="1"/>
          </p:cNvGraphicFramePr>
          <p:nvPr/>
        </p:nvGraphicFramePr>
        <p:xfrm>
          <a:off x="1820864" y="4933951"/>
          <a:ext cx="1685925" cy="790575"/>
        </p:xfrm>
        <a:graphic>
          <a:graphicData uri="http://schemas.openxmlformats.org/presentationml/2006/ole">
            <mc:AlternateContent xmlns:mc="http://schemas.openxmlformats.org/markup-compatibility/2006">
              <mc:Choice xmlns:v="urn:schemas-microsoft-com:vml" Requires="v">
                <p:oleObj name="Equation" r:id="rId20" imgW="837836" imgH="393529" progId="Equation.DSMT4">
                  <p:embed/>
                </p:oleObj>
              </mc:Choice>
              <mc:Fallback>
                <p:oleObj name="Equation" r:id="rId20" imgW="837836" imgH="393529" progId="Equation.DSMT4">
                  <p:embed/>
                  <p:pic>
                    <p:nvPicPr>
                      <p:cNvPr id="20" name="Object 11">
                        <a:extLst>
                          <a:ext uri="{FF2B5EF4-FFF2-40B4-BE49-F238E27FC236}">
                            <a16:creationId xmlns:a16="http://schemas.microsoft.com/office/drawing/2014/main" id="{7415DC30-87C4-4855-84EA-9967D40B375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20864" y="4933951"/>
                        <a:ext cx="1685925"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 name="Object 12">
            <a:extLst>
              <a:ext uri="{FF2B5EF4-FFF2-40B4-BE49-F238E27FC236}">
                <a16:creationId xmlns:a16="http://schemas.microsoft.com/office/drawing/2014/main" id="{AE887FDE-F301-4849-9EF5-E25922583843}"/>
              </a:ext>
            </a:extLst>
          </p:cNvPr>
          <p:cNvGraphicFramePr>
            <a:graphicFrameLocks noChangeAspect="1"/>
          </p:cNvGraphicFramePr>
          <p:nvPr/>
        </p:nvGraphicFramePr>
        <p:xfrm>
          <a:off x="6550025" y="3106739"/>
          <a:ext cx="1722438" cy="428625"/>
        </p:xfrm>
        <a:graphic>
          <a:graphicData uri="http://schemas.openxmlformats.org/presentationml/2006/ole">
            <mc:AlternateContent xmlns:mc="http://schemas.openxmlformats.org/markup-compatibility/2006">
              <mc:Choice xmlns:v="urn:schemas-microsoft-com:vml" Requires="v">
                <p:oleObj name="Equation" r:id="rId22" imgW="710891" imgH="177723" progId="Equation.DSMT4">
                  <p:embed/>
                </p:oleObj>
              </mc:Choice>
              <mc:Fallback>
                <p:oleObj name="Equation" r:id="rId22" imgW="710891" imgH="177723" progId="Equation.DSMT4">
                  <p:embed/>
                  <p:pic>
                    <p:nvPicPr>
                      <p:cNvPr id="21" name="Object 12">
                        <a:extLst>
                          <a:ext uri="{FF2B5EF4-FFF2-40B4-BE49-F238E27FC236}">
                            <a16:creationId xmlns:a16="http://schemas.microsoft.com/office/drawing/2014/main" id="{AE887FDE-F301-4849-9EF5-E25922583843}"/>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550025" y="3106739"/>
                        <a:ext cx="1722438"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 name="TextBox 21">
            <a:extLst>
              <a:ext uri="{FF2B5EF4-FFF2-40B4-BE49-F238E27FC236}">
                <a16:creationId xmlns:a16="http://schemas.microsoft.com/office/drawing/2014/main" id="{47000F85-9475-458B-92A9-78460877680B}"/>
              </a:ext>
            </a:extLst>
          </p:cNvPr>
          <p:cNvSpPr txBox="1">
            <a:spLocks noChangeArrowheads="1"/>
          </p:cNvSpPr>
          <p:nvPr/>
        </p:nvSpPr>
        <p:spPr bwMode="auto">
          <a:xfrm>
            <a:off x="4014788" y="3706813"/>
            <a:ext cx="66532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200">
                <a:solidFill>
                  <a:srgbClr val="FF0000"/>
                </a:solidFill>
                <a:latin typeface="Times New Roman" panose="02020603050405020304" pitchFamily="18" charset="0"/>
                <a:cs typeface="Times New Roman" panose="02020603050405020304" pitchFamily="18" charset="0"/>
              </a:rPr>
              <a:t>If SSE is smaller, then LSRL is a good model or the data</a:t>
            </a:r>
          </a:p>
        </p:txBody>
      </p:sp>
      <p:sp>
        <p:nvSpPr>
          <p:cNvPr id="23" name="TextBox 22">
            <a:extLst>
              <a:ext uri="{FF2B5EF4-FFF2-40B4-BE49-F238E27FC236}">
                <a16:creationId xmlns:a16="http://schemas.microsoft.com/office/drawing/2014/main" id="{578EEE7A-BF09-4DDB-A78B-2BA7E428E90B}"/>
              </a:ext>
            </a:extLst>
          </p:cNvPr>
          <p:cNvSpPr txBox="1">
            <a:spLocks noChangeArrowheads="1"/>
          </p:cNvSpPr>
          <p:nvPr/>
        </p:nvSpPr>
        <p:spPr bwMode="auto">
          <a:xfrm>
            <a:off x="4028283" y="4411664"/>
            <a:ext cx="54657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200">
                <a:solidFill>
                  <a:srgbClr val="FF0000"/>
                </a:solidFill>
                <a:latin typeface="Times New Roman" panose="02020603050405020304" pitchFamily="18" charset="0"/>
                <a:cs typeface="Times New Roman" panose="02020603050405020304" pitchFamily="18" charset="0"/>
              </a:rPr>
              <a:t>Also, if SSE is small, then </a:t>
            </a:r>
            <a:r>
              <a:rPr lang="en-CA" altLang="en-US" sz="2500" i="1">
                <a:solidFill>
                  <a:srgbClr val="FF0000"/>
                </a:solidFill>
                <a:latin typeface="Times New Roman" panose="02020603050405020304" pitchFamily="18" charset="0"/>
                <a:cs typeface="Times New Roman" panose="02020603050405020304" pitchFamily="18" charset="0"/>
              </a:rPr>
              <a:t>r</a:t>
            </a:r>
            <a:r>
              <a:rPr lang="en-CA" altLang="en-US" sz="2500" i="1" baseline="30000">
                <a:solidFill>
                  <a:srgbClr val="FF0000"/>
                </a:solidFill>
                <a:latin typeface="Times New Roman" panose="02020603050405020304" pitchFamily="18" charset="0"/>
                <a:cs typeface="Times New Roman" panose="02020603050405020304" pitchFamily="18" charset="0"/>
              </a:rPr>
              <a:t>2</a:t>
            </a:r>
            <a:r>
              <a:rPr lang="en-CA" altLang="en-US" sz="2500">
                <a:solidFill>
                  <a:srgbClr val="FF0000"/>
                </a:solidFill>
                <a:latin typeface="Times New Roman" panose="02020603050405020304" pitchFamily="18" charset="0"/>
                <a:cs typeface="Times New Roman" panose="02020603050405020304" pitchFamily="18" charset="0"/>
              </a:rPr>
              <a:t> </a:t>
            </a:r>
            <a:r>
              <a:rPr lang="en-CA" altLang="en-US" sz="2200">
                <a:solidFill>
                  <a:srgbClr val="FF0000"/>
                </a:solidFill>
                <a:latin typeface="Times New Roman" panose="02020603050405020304" pitchFamily="18" charset="0"/>
                <a:cs typeface="Times New Roman" panose="02020603050405020304" pitchFamily="18" charset="0"/>
              </a:rPr>
              <a:t>will be close to 1</a:t>
            </a:r>
          </a:p>
        </p:txBody>
      </p:sp>
      <p:sp>
        <p:nvSpPr>
          <p:cNvPr id="24" name="TextBox 23">
            <a:extLst>
              <a:ext uri="{FF2B5EF4-FFF2-40B4-BE49-F238E27FC236}">
                <a16:creationId xmlns:a16="http://schemas.microsoft.com/office/drawing/2014/main" id="{74B226F0-DE4C-444D-9C4E-93C1FE467E41}"/>
              </a:ext>
            </a:extLst>
          </p:cNvPr>
          <p:cNvSpPr txBox="1">
            <a:spLocks noChangeArrowheads="1"/>
          </p:cNvSpPr>
          <p:nvPr/>
        </p:nvSpPr>
        <p:spPr bwMode="auto">
          <a:xfrm>
            <a:off x="4060825" y="4926013"/>
            <a:ext cx="51958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200">
                <a:solidFill>
                  <a:srgbClr val="FF0000"/>
                </a:solidFill>
                <a:latin typeface="Times New Roman" panose="02020603050405020304" pitchFamily="18" charset="0"/>
                <a:cs typeface="Times New Roman" panose="02020603050405020304" pitchFamily="18" charset="0"/>
              </a:rPr>
              <a:t>Again, if you want to find r</a:t>
            </a:r>
            <a:r>
              <a:rPr lang="en-CA" altLang="en-US" sz="2200" baseline="30000">
                <a:solidFill>
                  <a:srgbClr val="FF0000"/>
                </a:solidFill>
                <a:latin typeface="Times New Roman" panose="02020603050405020304" pitchFamily="18" charset="0"/>
                <a:cs typeface="Times New Roman" panose="02020603050405020304" pitchFamily="18" charset="0"/>
              </a:rPr>
              <a:t>2</a:t>
            </a:r>
            <a:r>
              <a:rPr lang="en-CA" altLang="en-US" sz="2200">
                <a:solidFill>
                  <a:srgbClr val="FF0000"/>
                </a:solidFill>
                <a:latin typeface="Times New Roman" panose="02020603050405020304" pitchFamily="18" charset="0"/>
                <a:cs typeface="Times New Roman" panose="02020603050405020304" pitchFamily="18" charset="0"/>
              </a:rPr>
              <a:t>, just use Ti83!!</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blinds(horizontal)">
                                      <p:cBhvr>
                                        <p:cTn id="27" dur="500"/>
                                        <p:tgtEl>
                                          <p:spTgt spid="10">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blinds(horizontal)">
                                      <p:cBhvr>
                                        <p:cTn id="32" dur="500"/>
                                        <p:tgtEl>
                                          <p:spTgt spid="10">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par>
                                <p:cTn id="43" presetID="3" presetClass="entr" presetSubtype="1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linds(horizontal)">
                                      <p:cBhvr>
                                        <p:cTn id="45" dur="500"/>
                                        <p:tgtEl>
                                          <p:spTgt spid="1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linds(horizontal)">
                                      <p:cBhvr>
                                        <p:cTn id="50" dur="500"/>
                                        <p:tgtEl>
                                          <p:spTgt spid="1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linds(horizontal)">
                                      <p:cBhvr>
                                        <p:cTn id="55" dur="500"/>
                                        <p:tgtEl>
                                          <p:spTgt spid="14"/>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blinds(horizontal)">
                                      <p:cBhvr>
                                        <p:cTn id="60" dur="500"/>
                                        <p:tgtEl>
                                          <p:spTgt spid="15"/>
                                        </p:tgtEl>
                                      </p:cBhvr>
                                    </p:animEffect>
                                  </p:childTnLst>
                                </p:cTn>
                              </p:par>
                              <p:par>
                                <p:cTn id="61" presetID="3" presetClass="entr" presetSubtype="10"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blinds(horizontal)">
                                      <p:cBhvr>
                                        <p:cTn id="63" dur="500"/>
                                        <p:tgtEl>
                                          <p:spTgt spid="16"/>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blinds(horizontal)">
                                      <p:cBhvr>
                                        <p:cTn id="68" dur="500"/>
                                        <p:tgtEl>
                                          <p:spTgt spid="17"/>
                                        </p:tgtEl>
                                      </p:cBhvr>
                                    </p:animEffect>
                                  </p:childTnLst>
                                </p:cTn>
                              </p:par>
                              <p:par>
                                <p:cTn id="69" presetID="3" presetClass="entr" presetSubtype="10"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blinds(horizontal)">
                                      <p:cBhvr>
                                        <p:cTn id="71" dur="500"/>
                                        <p:tgtEl>
                                          <p:spTgt spid="18"/>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blinds(horizontal)">
                                      <p:cBhvr>
                                        <p:cTn id="76" dur="500"/>
                                        <p:tgtEl>
                                          <p:spTgt spid="19"/>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3" presetClass="entr" presetSubtype="10" fill="hold" nodeType="click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blinds(horizontal)">
                                      <p:cBhvr>
                                        <p:cTn id="81" dur="500"/>
                                        <p:tgtEl>
                                          <p:spTgt spid="20"/>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0" presetClass="exit" presetSubtype="0" fill="hold" grpId="1" nodeType="clickEffect">
                                  <p:stCondLst>
                                    <p:cond delay="0"/>
                                  </p:stCondLst>
                                  <p:childTnLst>
                                    <p:animEffect transition="out" filter="fade">
                                      <p:cBhvr>
                                        <p:cTn id="85" dur="2000"/>
                                        <p:tgtEl>
                                          <p:spTgt spid="10">
                                            <p:txEl>
                                              <p:pRg st="0" end="0"/>
                                            </p:txEl>
                                          </p:spTgt>
                                        </p:tgtEl>
                                      </p:cBhvr>
                                    </p:animEffect>
                                    <p:set>
                                      <p:cBhvr>
                                        <p:cTn id="86" dur="1" fill="hold">
                                          <p:stCondLst>
                                            <p:cond delay="1999"/>
                                          </p:stCondLst>
                                        </p:cTn>
                                        <p:tgtEl>
                                          <p:spTgt spid="10">
                                            <p:txEl>
                                              <p:pRg st="0" end="0"/>
                                            </p:txEl>
                                          </p:spTgt>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2000"/>
                                        <p:tgtEl>
                                          <p:spTgt spid="10">
                                            <p:txEl>
                                              <p:pRg st="1" end="1"/>
                                            </p:txEl>
                                          </p:spTgt>
                                        </p:tgtEl>
                                      </p:cBhvr>
                                    </p:animEffect>
                                    <p:set>
                                      <p:cBhvr>
                                        <p:cTn id="89" dur="1" fill="hold">
                                          <p:stCondLst>
                                            <p:cond delay="1999"/>
                                          </p:stCondLst>
                                        </p:cTn>
                                        <p:tgtEl>
                                          <p:spTgt spid="10">
                                            <p:txEl>
                                              <p:pRg st="1" end="1"/>
                                            </p:txEl>
                                          </p:spTgt>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2000"/>
                                        <p:tgtEl>
                                          <p:spTgt spid="11"/>
                                        </p:tgtEl>
                                      </p:cBhvr>
                                    </p:animEffect>
                                    <p:set>
                                      <p:cBhvr>
                                        <p:cTn id="92" dur="1" fill="hold">
                                          <p:stCondLst>
                                            <p:cond delay="1999"/>
                                          </p:stCondLst>
                                        </p:cTn>
                                        <p:tgtEl>
                                          <p:spTgt spid="11"/>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2000"/>
                                        <p:tgtEl>
                                          <p:spTgt spid="13"/>
                                        </p:tgtEl>
                                      </p:cBhvr>
                                    </p:animEffect>
                                    <p:set>
                                      <p:cBhvr>
                                        <p:cTn id="95" dur="1" fill="hold">
                                          <p:stCondLst>
                                            <p:cond delay="1999"/>
                                          </p:stCondLst>
                                        </p:cTn>
                                        <p:tgtEl>
                                          <p:spTgt spid="13"/>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2000"/>
                                        <p:tgtEl>
                                          <p:spTgt spid="15"/>
                                        </p:tgtEl>
                                      </p:cBhvr>
                                    </p:animEffect>
                                    <p:set>
                                      <p:cBhvr>
                                        <p:cTn id="98" dur="1" fill="hold">
                                          <p:stCondLst>
                                            <p:cond delay="1999"/>
                                          </p:stCondLst>
                                        </p:cTn>
                                        <p:tgtEl>
                                          <p:spTgt spid="15"/>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2000"/>
                                        <p:tgtEl>
                                          <p:spTgt spid="16"/>
                                        </p:tgtEl>
                                      </p:cBhvr>
                                    </p:animEffect>
                                    <p:set>
                                      <p:cBhvr>
                                        <p:cTn id="101" dur="1" fill="hold">
                                          <p:stCondLst>
                                            <p:cond delay="1999"/>
                                          </p:stCondLst>
                                        </p:cTn>
                                        <p:tgtEl>
                                          <p:spTgt spid="16"/>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2000"/>
                                        <p:tgtEl>
                                          <p:spTgt spid="17"/>
                                        </p:tgtEl>
                                      </p:cBhvr>
                                    </p:animEffect>
                                    <p:set>
                                      <p:cBhvr>
                                        <p:cTn id="104" dur="1" fill="hold">
                                          <p:stCondLst>
                                            <p:cond delay="1999"/>
                                          </p:stCondLst>
                                        </p:cTn>
                                        <p:tgtEl>
                                          <p:spTgt spid="17"/>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2000"/>
                                        <p:tgtEl>
                                          <p:spTgt spid="18"/>
                                        </p:tgtEl>
                                      </p:cBhvr>
                                    </p:animEffect>
                                    <p:set>
                                      <p:cBhvr>
                                        <p:cTn id="107" dur="1" fill="hold">
                                          <p:stCondLst>
                                            <p:cond delay="1999"/>
                                          </p:stCondLst>
                                        </p:cTn>
                                        <p:tgtEl>
                                          <p:spTgt spid="18"/>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2000"/>
                                        <p:tgtEl>
                                          <p:spTgt spid="19"/>
                                        </p:tgtEl>
                                      </p:cBhvr>
                                    </p:animEffect>
                                    <p:set>
                                      <p:cBhvr>
                                        <p:cTn id="110" dur="1" fill="hold">
                                          <p:stCondLst>
                                            <p:cond delay="1999"/>
                                          </p:stCondLst>
                                        </p:cTn>
                                        <p:tgtEl>
                                          <p:spTgt spid="19"/>
                                        </p:tgtEl>
                                        <p:attrNameLst>
                                          <p:attrName>style.visibility</p:attrName>
                                        </p:attrNameLst>
                                      </p:cBhvr>
                                      <p:to>
                                        <p:strVal val="hidden"/>
                                      </p:to>
                                    </p:set>
                                  </p:childTnLst>
                                </p:cTn>
                              </p:par>
                            </p:childTnLst>
                          </p:cTn>
                        </p:par>
                        <p:par>
                          <p:cTn id="111" fill="hold" nodeType="afterGroup">
                            <p:stCondLst>
                              <p:cond delay="2000"/>
                            </p:stCondLst>
                            <p:childTnLst>
                              <p:par>
                                <p:cTn id="112" presetID="3" presetClass="entr" presetSubtype="10" fill="hold" nodeType="afterEffect">
                                  <p:stCondLst>
                                    <p:cond delay="0"/>
                                  </p:stCondLst>
                                  <p:childTnLst>
                                    <p:set>
                                      <p:cBhvr>
                                        <p:cTn id="113" dur="1" fill="hold">
                                          <p:stCondLst>
                                            <p:cond delay="0"/>
                                          </p:stCondLst>
                                        </p:cTn>
                                        <p:tgtEl>
                                          <p:spTgt spid="21"/>
                                        </p:tgtEl>
                                        <p:attrNameLst>
                                          <p:attrName>style.visibility</p:attrName>
                                        </p:attrNameLst>
                                      </p:cBhvr>
                                      <p:to>
                                        <p:strVal val="visible"/>
                                      </p:to>
                                    </p:set>
                                    <p:animEffect transition="in" filter="blinds(horizontal)">
                                      <p:cBhvr>
                                        <p:cTn id="114" dur="500"/>
                                        <p:tgtEl>
                                          <p:spTgt spid="21"/>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blinds(horizontal)">
                                      <p:cBhvr>
                                        <p:cTn id="119" dur="500"/>
                                        <p:tgtEl>
                                          <p:spTgt spid="22"/>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23"/>
                                        </p:tgtEl>
                                        <p:attrNameLst>
                                          <p:attrName>style.visibility</p:attrName>
                                        </p:attrNameLst>
                                      </p:cBhvr>
                                      <p:to>
                                        <p:strVal val="visible"/>
                                      </p:to>
                                    </p:set>
                                    <p:animEffect transition="in" filter="blinds(horizontal)">
                                      <p:cBhvr>
                                        <p:cTn id="124" dur="500"/>
                                        <p:tgtEl>
                                          <p:spTgt spid="23"/>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24"/>
                                        </p:tgtEl>
                                        <p:attrNameLst>
                                          <p:attrName>style.visibility</p:attrName>
                                        </p:attrNameLst>
                                      </p:cBhvr>
                                      <p:to>
                                        <p:strVal val="visible"/>
                                      </p:to>
                                    </p:set>
                                    <p:animEffect transition="in" filter="blinds(horizontal)">
                                      <p:cBhvr>
                                        <p:cTn id="1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0" grpId="1" build="allAtOnce"/>
      <p:bldP spid="11" grpId="0"/>
      <p:bldP spid="11" grpId="1"/>
      <p:bldP spid="12" grpId="0" animBg="1"/>
      <p:bldP spid="15" grpId="0"/>
      <p:bldP spid="15" grpId="1"/>
      <p:bldP spid="17" grpId="0"/>
      <p:bldP spid="17" grpId="1"/>
      <p:bldP spid="19" grpId="0"/>
      <p:bldP spid="19" grpId="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4AD91-F03B-4DAB-AA47-D9225D7356DA}"/>
              </a:ext>
            </a:extLst>
          </p:cNvPr>
          <p:cNvSpPr>
            <a:spLocks noGrp="1"/>
          </p:cNvSpPr>
          <p:nvPr>
            <p:ph type="title"/>
          </p:nvPr>
        </p:nvSpPr>
        <p:spPr>
          <a:xfrm>
            <a:off x="1981200" y="274639"/>
            <a:ext cx="7467600" cy="598487"/>
          </a:xfrm>
        </p:spPr>
        <p:txBody>
          <a:bodyPr/>
          <a:lstStyle/>
          <a:p>
            <a:pPr>
              <a:defRPr/>
            </a:pPr>
            <a:r>
              <a:rPr lang="en-CA" dirty="0"/>
              <a:t>Summary of Phrases to Remember:</a:t>
            </a:r>
          </a:p>
        </p:txBody>
      </p:sp>
      <p:sp>
        <p:nvSpPr>
          <p:cNvPr id="3" name="Content Placeholder 2">
            <a:extLst>
              <a:ext uri="{FF2B5EF4-FFF2-40B4-BE49-F238E27FC236}">
                <a16:creationId xmlns:a16="http://schemas.microsoft.com/office/drawing/2014/main" id="{4D10B0CB-4520-42D8-9947-B73952773A5D}"/>
              </a:ext>
            </a:extLst>
          </p:cNvPr>
          <p:cNvSpPr>
            <a:spLocks noGrp="1"/>
          </p:cNvSpPr>
          <p:nvPr>
            <p:ph sz="quarter" idx="1"/>
          </p:nvPr>
        </p:nvSpPr>
        <p:spPr>
          <a:xfrm>
            <a:off x="1838325" y="996951"/>
            <a:ext cx="8324850" cy="5476875"/>
          </a:xfrm>
        </p:spPr>
        <p:txBody>
          <a:bodyPr/>
          <a:lstStyle/>
          <a:p>
            <a:pPr>
              <a:buFont typeface="Wingdings" panose="05000000000000000000" pitchFamily="2" charset="2"/>
              <a:buNone/>
            </a:pPr>
            <a:r>
              <a:rPr lang="en-CA" altLang="en-US" i="1" dirty="0"/>
              <a:t>Correlation</a:t>
            </a:r>
            <a:r>
              <a:rPr lang="en-CA" altLang="en-US" dirty="0"/>
              <a:t>: (</a:t>
            </a:r>
            <a:r>
              <a:rPr lang="en-CA" altLang="en-US" i="1" dirty="0"/>
              <a:t>r</a:t>
            </a:r>
            <a:r>
              <a:rPr lang="en-CA" altLang="en-US" dirty="0"/>
              <a:t>) - positive/negative, weak/strong linear association between </a:t>
            </a:r>
            <a:r>
              <a:rPr lang="en-CA" altLang="en-US" u="sng" dirty="0">
                <a:solidFill>
                  <a:srgbClr val="0070C0"/>
                </a:solidFill>
              </a:rPr>
              <a:t>explanatory variable</a:t>
            </a:r>
            <a:r>
              <a:rPr lang="en-CA" altLang="en-US" dirty="0"/>
              <a:t> and </a:t>
            </a:r>
            <a:r>
              <a:rPr lang="en-CA" altLang="en-US" u="sng" dirty="0">
                <a:solidFill>
                  <a:srgbClr val="FF0000"/>
                </a:solidFill>
              </a:rPr>
              <a:t>response variable</a:t>
            </a:r>
            <a:br>
              <a:rPr lang="en-CA" altLang="en-US" u="sng" dirty="0">
                <a:solidFill>
                  <a:srgbClr val="FF0000"/>
                </a:solidFill>
              </a:rPr>
            </a:br>
            <a:endParaRPr lang="en-CA" altLang="en-US" sz="1200" u="sng" dirty="0">
              <a:solidFill>
                <a:srgbClr val="FF0000"/>
              </a:solidFill>
            </a:endParaRPr>
          </a:p>
          <a:p>
            <a:pPr>
              <a:buFont typeface="Wingdings" panose="05000000000000000000" pitchFamily="2" charset="2"/>
              <a:buNone/>
            </a:pPr>
            <a:r>
              <a:rPr lang="en-CA" altLang="en-US" i="1" dirty="0"/>
              <a:t>r</a:t>
            </a:r>
            <a:r>
              <a:rPr lang="en-CA" altLang="en-US" i="1" baseline="30000" dirty="0"/>
              <a:t>2</a:t>
            </a:r>
            <a:r>
              <a:rPr lang="en-CA" altLang="en-US" dirty="0"/>
              <a:t>- “</a:t>
            </a:r>
            <a:r>
              <a:rPr lang="en-CA" altLang="en-US" i="1" dirty="0"/>
              <a:t>x</a:t>
            </a:r>
            <a:r>
              <a:rPr lang="en-CA" altLang="en-US" dirty="0"/>
              <a:t>” percent of the variation in the </a:t>
            </a:r>
            <a:r>
              <a:rPr lang="en-CA" altLang="en-US" u="sng" dirty="0">
                <a:solidFill>
                  <a:srgbClr val="FF0000"/>
                </a:solidFill>
              </a:rPr>
              <a:t>response variable</a:t>
            </a:r>
            <a:r>
              <a:rPr lang="en-CA" altLang="en-US" dirty="0"/>
              <a:t> can be explained by the approximate linear relationship with the </a:t>
            </a:r>
            <a:r>
              <a:rPr lang="en-CA" altLang="en-US" u="sng" dirty="0">
                <a:solidFill>
                  <a:srgbClr val="0070C0"/>
                </a:solidFill>
              </a:rPr>
              <a:t>explanatory variable</a:t>
            </a:r>
            <a:br>
              <a:rPr lang="en-CA" altLang="en-US" u="sng" dirty="0">
                <a:solidFill>
                  <a:srgbClr val="0070C0"/>
                </a:solidFill>
              </a:rPr>
            </a:br>
            <a:endParaRPr lang="en-CA" altLang="en-US" sz="1200" u="sng" dirty="0">
              <a:solidFill>
                <a:srgbClr val="0070C0"/>
              </a:solidFill>
            </a:endParaRPr>
          </a:p>
          <a:p>
            <a:pPr>
              <a:buFont typeface="Wingdings" panose="05000000000000000000" pitchFamily="2" charset="2"/>
              <a:buNone/>
            </a:pPr>
            <a:r>
              <a:rPr lang="en-CA" altLang="en-US" i="1" dirty="0"/>
              <a:t>Slope</a:t>
            </a:r>
            <a:r>
              <a:rPr lang="en-CA" altLang="en-US" dirty="0"/>
              <a:t> – for every </a:t>
            </a:r>
            <a:r>
              <a:rPr lang="en-CA" altLang="en-US" i="1" u="sng" dirty="0"/>
              <a:t>1 unit</a:t>
            </a:r>
            <a:r>
              <a:rPr lang="en-CA" altLang="en-US" dirty="0"/>
              <a:t> increase in the </a:t>
            </a:r>
            <a:r>
              <a:rPr lang="en-CA" altLang="en-US" u="sng" dirty="0">
                <a:solidFill>
                  <a:srgbClr val="0070C0"/>
                </a:solidFill>
              </a:rPr>
              <a:t>explanatory variable</a:t>
            </a:r>
            <a:r>
              <a:rPr lang="en-CA" altLang="en-US" dirty="0"/>
              <a:t>, our model predicts an average increase of </a:t>
            </a:r>
            <a:br>
              <a:rPr lang="en-CA" altLang="en-US" dirty="0"/>
            </a:br>
            <a:r>
              <a:rPr lang="en-CA" altLang="en-US" i="1" u="sng" dirty="0"/>
              <a:t>y-units</a:t>
            </a:r>
            <a:r>
              <a:rPr lang="en-CA" altLang="en-US" dirty="0"/>
              <a:t> in the </a:t>
            </a:r>
            <a:r>
              <a:rPr lang="en-CA" altLang="en-US" u="sng" dirty="0">
                <a:solidFill>
                  <a:srgbClr val="FF0000"/>
                </a:solidFill>
              </a:rPr>
              <a:t>response variable</a:t>
            </a:r>
            <a:br>
              <a:rPr lang="en-CA" altLang="en-US" u="sng" dirty="0">
                <a:solidFill>
                  <a:srgbClr val="FF0000"/>
                </a:solidFill>
              </a:rPr>
            </a:br>
            <a:endParaRPr lang="en-CA" altLang="en-US" sz="1200" u="sng" dirty="0">
              <a:solidFill>
                <a:srgbClr val="FF0000"/>
              </a:solidFill>
            </a:endParaRPr>
          </a:p>
          <a:p>
            <a:pPr>
              <a:buFont typeface="Wingdings" panose="05000000000000000000" pitchFamily="2" charset="2"/>
              <a:buNone/>
            </a:pPr>
            <a:r>
              <a:rPr lang="en-CA" altLang="en-US" i="1" dirty="0"/>
              <a:t>Y</a:t>
            </a:r>
            <a:r>
              <a:rPr lang="en-CA" altLang="en-US" dirty="0"/>
              <a:t>-</a:t>
            </a:r>
            <a:r>
              <a:rPr lang="en-CA" altLang="en-US" i="1" dirty="0"/>
              <a:t>intercept</a:t>
            </a:r>
            <a:r>
              <a:rPr lang="en-CA" altLang="en-US" dirty="0"/>
              <a:t> – at an </a:t>
            </a:r>
            <a:r>
              <a:rPr lang="en-CA" altLang="en-US" u="sng" dirty="0">
                <a:solidFill>
                  <a:srgbClr val="0070C0"/>
                </a:solidFill>
              </a:rPr>
              <a:t>explanatory variable</a:t>
            </a:r>
            <a:r>
              <a:rPr lang="en-CA" altLang="en-US" dirty="0"/>
              <a:t> value of </a:t>
            </a:r>
            <a:r>
              <a:rPr lang="en-CA" altLang="en-US" i="1" u="sng" dirty="0"/>
              <a:t>0 units</a:t>
            </a:r>
            <a:r>
              <a:rPr lang="en-CA" altLang="en-US" dirty="0"/>
              <a:t>, our model predicts a </a:t>
            </a:r>
            <a:r>
              <a:rPr lang="en-CA" altLang="en-US" u="sng" dirty="0">
                <a:solidFill>
                  <a:srgbClr val="FF0000"/>
                </a:solidFill>
              </a:rPr>
              <a:t>response variable</a:t>
            </a:r>
            <a:r>
              <a:rPr lang="en-CA" altLang="en-US" dirty="0"/>
              <a:t> value of </a:t>
            </a:r>
            <a:r>
              <a:rPr lang="en-CA" altLang="en-US" i="1" u="sng" dirty="0"/>
              <a:t>y-units</a:t>
            </a:r>
            <a:r>
              <a:rPr lang="en-CA" altLang="en-US" dirty="0"/>
              <a:t> (Does this make any sense)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17018-0C72-4365-ABF7-CAC5117441DE}"/>
              </a:ext>
            </a:extLst>
          </p:cNvPr>
          <p:cNvSpPr>
            <a:spLocks noGrp="1"/>
          </p:cNvSpPr>
          <p:nvPr>
            <p:ph type="title"/>
          </p:nvPr>
        </p:nvSpPr>
        <p:spPr>
          <a:xfrm>
            <a:off x="364067" y="274638"/>
            <a:ext cx="10202333" cy="555095"/>
          </a:xfrm>
        </p:spPr>
        <p:txBody>
          <a:bodyPr/>
          <a:lstStyle/>
          <a:p>
            <a:r>
              <a:rPr lang="en-US" dirty="0"/>
              <a:t>Outliers vs Extreme Values:</a:t>
            </a:r>
          </a:p>
        </p:txBody>
      </p:sp>
      <p:sp>
        <p:nvSpPr>
          <p:cNvPr id="3" name="Content Placeholder 2">
            <a:extLst>
              <a:ext uri="{FF2B5EF4-FFF2-40B4-BE49-F238E27FC236}">
                <a16:creationId xmlns:a16="http://schemas.microsoft.com/office/drawing/2014/main" id="{383BB017-B4E9-48FD-B612-BA743B2AB280}"/>
              </a:ext>
            </a:extLst>
          </p:cNvPr>
          <p:cNvSpPr>
            <a:spLocks noGrp="1"/>
          </p:cNvSpPr>
          <p:nvPr>
            <p:ph sz="quarter" idx="1"/>
          </p:nvPr>
        </p:nvSpPr>
        <p:spPr>
          <a:xfrm>
            <a:off x="279399" y="939800"/>
            <a:ext cx="11345333" cy="2387600"/>
          </a:xfrm>
        </p:spPr>
        <p:txBody>
          <a:bodyPr/>
          <a:lstStyle/>
          <a:p>
            <a:r>
              <a:rPr lang="en-US" dirty="0"/>
              <a:t>An outlier is defined as a data point that emanates from a different model than do the rest of the data. The data here appear to come from a linear model with a given slope and variation except for the outlier which appears to have been generated from some other model.</a:t>
            </a:r>
          </a:p>
          <a:p>
            <a:r>
              <a:rPr lang="en-US" dirty="0"/>
              <a:t>Extreme values (which are also ‘outliers’) are data points that are distanced from the rest of the data points</a:t>
            </a:r>
          </a:p>
        </p:txBody>
      </p:sp>
      <p:pic>
        <p:nvPicPr>
          <p:cNvPr id="4" name="Picture 3">
            <a:extLst>
              <a:ext uri="{FF2B5EF4-FFF2-40B4-BE49-F238E27FC236}">
                <a16:creationId xmlns:a16="http://schemas.microsoft.com/office/drawing/2014/main" id="{F17E6DC0-A3FB-409F-B33E-FE4AF9537443}"/>
              </a:ext>
            </a:extLst>
          </p:cNvPr>
          <p:cNvPicPr>
            <a:picLocks noChangeAspect="1"/>
          </p:cNvPicPr>
          <p:nvPr/>
        </p:nvPicPr>
        <p:blipFill>
          <a:blip r:embed="rId4"/>
          <a:stretch>
            <a:fillRect/>
          </a:stretch>
        </p:blipFill>
        <p:spPr>
          <a:xfrm>
            <a:off x="1707882" y="3484995"/>
            <a:ext cx="3245120" cy="3253152"/>
          </a:xfrm>
          <a:prstGeom prst="rect">
            <a:avLst/>
          </a:prstGeom>
        </p:spPr>
      </p:pic>
      <p:pic>
        <p:nvPicPr>
          <p:cNvPr id="6" name="Picture 5">
            <a:extLst>
              <a:ext uri="{FF2B5EF4-FFF2-40B4-BE49-F238E27FC236}">
                <a16:creationId xmlns:a16="http://schemas.microsoft.com/office/drawing/2014/main" id="{D68BF6FD-8C8C-4A81-A4F3-2F6C59675802}"/>
              </a:ext>
            </a:extLst>
          </p:cNvPr>
          <p:cNvPicPr>
            <a:picLocks noChangeAspect="1"/>
          </p:cNvPicPr>
          <p:nvPr/>
        </p:nvPicPr>
        <p:blipFill>
          <a:blip r:embed="rId5"/>
          <a:stretch>
            <a:fillRect/>
          </a:stretch>
        </p:blipFill>
        <p:spPr>
          <a:xfrm>
            <a:off x="5204853" y="3461117"/>
            <a:ext cx="4751948" cy="3179239"/>
          </a:xfrm>
          <a:prstGeom prst="rect">
            <a:avLst/>
          </a:prstGeom>
        </p:spPr>
      </p:pic>
      <p:sp>
        <p:nvSpPr>
          <p:cNvPr id="7" name="TextBox 6">
            <a:extLst>
              <a:ext uri="{FF2B5EF4-FFF2-40B4-BE49-F238E27FC236}">
                <a16:creationId xmlns:a16="http://schemas.microsoft.com/office/drawing/2014/main" id="{5977EEB3-C35E-47A1-9441-982CD12394D2}"/>
              </a:ext>
            </a:extLst>
          </p:cNvPr>
          <p:cNvSpPr txBox="1"/>
          <p:nvPr/>
        </p:nvSpPr>
        <p:spPr>
          <a:xfrm>
            <a:off x="9262534" y="4174066"/>
            <a:ext cx="2023533" cy="646331"/>
          </a:xfrm>
          <a:prstGeom prst="rect">
            <a:avLst/>
          </a:prstGeom>
          <a:noFill/>
        </p:spPr>
        <p:txBody>
          <a:bodyPr wrap="square" rtlCol="0">
            <a:spAutoFit/>
          </a:bodyPr>
          <a:lstStyle/>
          <a:p>
            <a:pPr algn="ctr"/>
            <a:r>
              <a:rPr lang="en-US" dirty="0">
                <a:solidFill>
                  <a:srgbClr val="FF0000"/>
                </a:solidFill>
              </a:rPr>
              <a:t>Extreme Value</a:t>
            </a:r>
            <a:br>
              <a:rPr lang="en-US" dirty="0">
                <a:solidFill>
                  <a:srgbClr val="FF0000"/>
                </a:solidFill>
              </a:rPr>
            </a:br>
            <a:r>
              <a:rPr lang="en-US" dirty="0">
                <a:solidFill>
                  <a:srgbClr val="FF0000"/>
                </a:solidFill>
              </a:rPr>
              <a:t>(Also an outlier)</a:t>
            </a:r>
          </a:p>
        </p:txBody>
      </p:sp>
      <p:sp>
        <p:nvSpPr>
          <p:cNvPr id="8" name="TextBox 7">
            <a:extLst>
              <a:ext uri="{FF2B5EF4-FFF2-40B4-BE49-F238E27FC236}">
                <a16:creationId xmlns:a16="http://schemas.microsoft.com/office/drawing/2014/main" id="{73761D8C-ACAD-439C-B553-6A76C1AA5A57}"/>
              </a:ext>
            </a:extLst>
          </p:cNvPr>
          <p:cNvSpPr txBox="1"/>
          <p:nvPr/>
        </p:nvSpPr>
        <p:spPr>
          <a:xfrm>
            <a:off x="474135" y="4148665"/>
            <a:ext cx="2023533" cy="923330"/>
          </a:xfrm>
          <a:prstGeom prst="rect">
            <a:avLst/>
          </a:prstGeom>
          <a:noFill/>
        </p:spPr>
        <p:txBody>
          <a:bodyPr wrap="square" rtlCol="0">
            <a:spAutoFit/>
          </a:bodyPr>
          <a:lstStyle/>
          <a:p>
            <a:pPr algn="ctr"/>
            <a:r>
              <a:rPr lang="en-US" dirty="0">
                <a:solidFill>
                  <a:srgbClr val="FF0000"/>
                </a:solidFill>
              </a:rPr>
              <a:t>Outlier </a:t>
            </a:r>
            <a:br>
              <a:rPr lang="en-US" dirty="0">
                <a:solidFill>
                  <a:srgbClr val="FF0000"/>
                </a:solidFill>
              </a:rPr>
            </a:br>
            <a:r>
              <a:rPr lang="en-US" dirty="0">
                <a:solidFill>
                  <a:srgbClr val="FF0000"/>
                </a:solidFill>
              </a:rPr>
              <a:t>(Does not fit the rest of the data)</a:t>
            </a:r>
          </a:p>
        </p:txBody>
      </p:sp>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C21ED009-A1D4-44BD-923C-5D07477DDC03}"/>
                  </a:ext>
                </a:extLst>
              </p14:cNvPr>
              <p14:cNvContentPartPr/>
              <p14:nvPr/>
            </p14:nvContentPartPr>
            <p14:xfrm>
              <a:off x="9406840" y="4993107"/>
              <a:ext cx="175320" cy="142200"/>
            </p14:xfrm>
          </p:contentPart>
        </mc:Choice>
        <mc:Fallback xmlns="">
          <p:pic>
            <p:nvPicPr>
              <p:cNvPr id="12" name="Ink 11">
                <a:extLst>
                  <a:ext uri="{FF2B5EF4-FFF2-40B4-BE49-F238E27FC236}">
                    <a16:creationId xmlns:a16="http://schemas.microsoft.com/office/drawing/2014/main" id="{C21ED009-A1D4-44BD-923C-5D07477DDC03}"/>
                  </a:ext>
                </a:extLst>
              </p:cNvPr>
              <p:cNvPicPr/>
              <p:nvPr/>
            </p:nvPicPr>
            <p:blipFill>
              <a:blip r:embed="rId7"/>
              <a:stretch>
                <a:fillRect/>
              </a:stretch>
            </p:blipFill>
            <p:spPr>
              <a:xfrm>
                <a:off x="9397840" y="4984467"/>
                <a:ext cx="1929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DC7829A6-C494-4335-A845-E936C15CC185}"/>
                  </a:ext>
                </a:extLst>
              </p14:cNvPr>
              <p14:cNvContentPartPr/>
              <p14:nvPr/>
            </p14:nvContentPartPr>
            <p14:xfrm>
              <a:off x="9624280" y="5083107"/>
              <a:ext cx="1356480" cy="135360"/>
            </p14:xfrm>
          </p:contentPart>
        </mc:Choice>
        <mc:Fallback xmlns="">
          <p:pic>
            <p:nvPicPr>
              <p:cNvPr id="13" name="Ink 12">
                <a:extLst>
                  <a:ext uri="{FF2B5EF4-FFF2-40B4-BE49-F238E27FC236}">
                    <a16:creationId xmlns:a16="http://schemas.microsoft.com/office/drawing/2014/main" id="{DC7829A6-C494-4335-A845-E936C15CC185}"/>
                  </a:ext>
                </a:extLst>
              </p:cNvPr>
              <p:cNvPicPr/>
              <p:nvPr/>
            </p:nvPicPr>
            <p:blipFill>
              <a:blip r:embed="rId9"/>
              <a:stretch>
                <a:fillRect/>
              </a:stretch>
            </p:blipFill>
            <p:spPr>
              <a:xfrm>
                <a:off x="9615640" y="5074107"/>
                <a:ext cx="13741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B6C82E51-B1B2-4481-B466-022CF789E374}"/>
                  </a:ext>
                </a:extLst>
              </p14:cNvPr>
              <p14:cNvContentPartPr/>
              <p14:nvPr/>
            </p14:nvContentPartPr>
            <p14:xfrm>
              <a:off x="9607000" y="5082747"/>
              <a:ext cx="1751040" cy="211320"/>
            </p14:xfrm>
          </p:contentPart>
        </mc:Choice>
        <mc:Fallback xmlns="">
          <p:pic>
            <p:nvPicPr>
              <p:cNvPr id="14" name="Ink 13">
                <a:extLst>
                  <a:ext uri="{FF2B5EF4-FFF2-40B4-BE49-F238E27FC236}">
                    <a16:creationId xmlns:a16="http://schemas.microsoft.com/office/drawing/2014/main" id="{B6C82E51-B1B2-4481-B466-022CF789E374}"/>
                  </a:ext>
                </a:extLst>
              </p:cNvPr>
              <p:cNvPicPr/>
              <p:nvPr/>
            </p:nvPicPr>
            <p:blipFill>
              <a:blip r:embed="rId11"/>
              <a:stretch>
                <a:fillRect/>
              </a:stretch>
            </p:blipFill>
            <p:spPr>
              <a:xfrm>
                <a:off x="9598360" y="5074107"/>
                <a:ext cx="176868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Ink 17">
                <a:extLst>
                  <a:ext uri="{FF2B5EF4-FFF2-40B4-BE49-F238E27FC236}">
                    <a16:creationId xmlns:a16="http://schemas.microsoft.com/office/drawing/2014/main" id="{5646EF86-DE0C-4FC8-A339-8EFB71E3858B}"/>
                  </a:ext>
                </a:extLst>
              </p14:cNvPr>
              <p14:cNvContentPartPr/>
              <p14:nvPr/>
            </p14:nvContentPartPr>
            <p14:xfrm>
              <a:off x="5883160" y="3552027"/>
              <a:ext cx="3838320" cy="2447640"/>
            </p14:xfrm>
          </p:contentPart>
        </mc:Choice>
        <mc:Fallback xmlns="">
          <p:pic>
            <p:nvPicPr>
              <p:cNvPr id="18" name="Ink 17">
                <a:extLst>
                  <a:ext uri="{FF2B5EF4-FFF2-40B4-BE49-F238E27FC236}">
                    <a16:creationId xmlns:a16="http://schemas.microsoft.com/office/drawing/2014/main" id="{5646EF86-DE0C-4FC8-A339-8EFB71E3858B}"/>
                  </a:ext>
                </a:extLst>
              </p:cNvPr>
              <p:cNvPicPr/>
              <p:nvPr/>
            </p:nvPicPr>
            <p:blipFill>
              <a:blip r:embed="rId13"/>
              <a:stretch>
                <a:fillRect/>
              </a:stretch>
            </p:blipFill>
            <p:spPr>
              <a:xfrm>
                <a:off x="5874160" y="3543387"/>
                <a:ext cx="3855960" cy="2465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 name="Ink 21">
                <a:extLst>
                  <a:ext uri="{FF2B5EF4-FFF2-40B4-BE49-F238E27FC236}">
                    <a16:creationId xmlns:a16="http://schemas.microsoft.com/office/drawing/2014/main" id="{B3C23FDB-779A-4B33-A5C1-A2C9D25F033F}"/>
                  </a:ext>
                </a:extLst>
              </p14:cNvPr>
              <p14:cNvContentPartPr/>
              <p14:nvPr/>
            </p14:nvContentPartPr>
            <p14:xfrm>
              <a:off x="9343840" y="3822027"/>
              <a:ext cx="1397880" cy="280800"/>
            </p14:xfrm>
          </p:contentPart>
        </mc:Choice>
        <mc:Fallback xmlns="">
          <p:pic>
            <p:nvPicPr>
              <p:cNvPr id="22" name="Ink 21">
                <a:extLst>
                  <a:ext uri="{FF2B5EF4-FFF2-40B4-BE49-F238E27FC236}">
                    <a16:creationId xmlns:a16="http://schemas.microsoft.com/office/drawing/2014/main" id="{B3C23FDB-779A-4B33-A5C1-A2C9D25F033F}"/>
                  </a:ext>
                </a:extLst>
              </p:cNvPr>
              <p:cNvPicPr/>
              <p:nvPr/>
            </p:nvPicPr>
            <p:blipFill>
              <a:blip r:embed="rId15"/>
              <a:stretch>
                <a:fillRect/>
              </a:stretch>
            </p:blipFill>
            <p:spPr>
              <a:xfrm>
                <a:off x="9334840" y="3813387"/>
                <a:ext cx="141552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3" name="Ink 22">
                <a:extLst>
                  <a:ext uri="{FF2B5EF4-FFF2-40B4-BE49-F238E27FC236}">
                    <a16:creationId xmlns:a16="http://schemas.microsoft.com/office/drawing/2014/main" id="{E6ABD9BA-BE33-41C9-B48A-DB15DABFD9E3}"/>
                  </a:ext>
                </a:extLst>
              </p14:cNvPr>
              <p14:cNvContentPartPr/>
              <p14:nvPr/>
            </p14:nvContentPartPr>
            <p14:xfrm>
              <a:off x="9776200" y="5146827"/>
              <a:ext cx="1883520" cy="225360"/>
            </p14:xfrm>
          </p:contentPart>
        </mc:Choice>
        <mc:Fallback xmlns="">
          <p:pic>
            <p:nvPicPr>
              <p:cNvPr id="23" name="Ink 22">
                <a:extLst>
                  <a:ext uri="{FF2B5EF4-FFF2-40B4-BE49-F238E27FC236}">
                    <a16:creationId xmlns:a16="http://schemas.microsoft.com/office/drawing/2014/main" id="{E6ABD9BA-BE33-41C9-B48A-DB15DABFD9E3}"/>
                  </a:ext>
                </a:extLst>
              </p:cNvPr>
              <p:cNvPicPr/>
              <p:nvPr/>
            </p:nvPicPr>
            <p:blipFill>
              <a:blip r:embed="rId17"/>
              <a:stretch>
                <a:fillRect/>
              </a:stretch>
            </p:blipFill>
            <p:spPr>
              <a:xfrm>
                <a:off x="9767560" y="5138187"/>
                <a:ext cx="190116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4" name="Ink 23">
                <a:extLst>
                  <a:ext uri="{FF2B5EF4-FFF2-40B4-BE49-F238E27FC236}">
                    <a16:creationId xmlns:a16="http://schemas.microsoft.com/office/drawing/2014/main" id="{12D2ABFD-0F5D-400F-A91C-A36A1A269539}"/>
                  </a:ext>
                </a:extLst>
              </p14:cNvPr>
              <p14:cNvContentPartPr/>
              <p14:nvPr/>
            </p14:nvContentPartPr>
            <p14:xfrm>
              <a:off x="9692680" y="5045307"/>
              <a:ext cx="369360" cy="291960"/>
            </p14:xfrm>
          </p:contentPart>
        </mc:Choice>
        <mc:Fallback xmlns="">
          <p:pic>
            <p:nvPicPr>
              <p:cNvPr id="24" name="Ink 23">
                <a:extLst>
                  <a:ext uri="{FF2B5EF4-FFF2-40B4-BE49-F238E27FC236}">
                    <a16:creationId xmlns:a16="http://schemas.microsoft.com/office/drawing/2014/main" id="{12D2ABFD-0F5D-400F-A91C-A36A1A269539}"/>
                  </a:ext>
                </a:extLst>
              </p:cNvPr>
              <p:cNvPicPr/>
              <p:nvPr/>
            </p:nvPicPr>
            <p:blipFill>
              <a:blip r:embed="rId19"/>
              <a:stretch>
                <a:fillRect/>
              </a:stretch>
            </p:blipFill>
            <p:spPr>
              <a:xfrm>
                <a:off x="9683680" y="5036667"/>
                <a:ext cx="38700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5" name="Ink 24">
                <a:extLst>
                  <a:ext uri="{FF2B5EF4-FFF2-40B4-BE49-F238E27FC236}">
                    <a16:creationId xmlns:a16="http://schemas.microsoft.com/office/drawing/2014/main" id="{40BFB7AF-B92E-4BF9-A0FB-3ED9AA80FD78}"/>
                  </a:ext>
                </a:extLst>
              </p14:cNvPr>
              <p14:cNvContentPartPr/>
              <p14:nvPr/>
            </p14:nvContentPartPr>
            <p14:xfrm>
              <a:off x="5972080" y="5983467"/>
              <a:ext cx="2224440" cy="92160"/>
            </p14:xfrm>
          </p:contentPart>
        </mc:Choice>
        <mc:Fallback xmlns="">
          <p:pic>
            <p:nvPicPr>
              <p:cNvPr id="25" name="Ink 24">
                <a:extLst>
                  <a:ext uri="{FF2B5EF4-FFF2-40B4-BE49-F238E27FC236}">
                    <a16:creationId xmlns:a16="http://schemas.microsoft.com/office/drawing/2014/main" id="{40BFB7AF-B92E-4BF9-A0FB-3ED9AA80FD78}"/>
                  </a:ext>
                </a:extLst>
              </p:cNvPr>
              <p:cNvPicPr/>
              <p:nvPr/>
            </p:nvPicPr>
            <p:blipFill>
              <a:blip r:embed="rId21"/>
              <a:stretch>
                <a:fillRect/>
              </a:stretch>
            </p:blipFill>
            <p:spPr>
              <a:xfrm>
                <a:off x="5963440" y="5974467"/>
                <a:ext cx="22420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6" name="Ink 25">
                <a:extLst>
                  <a:ext uri="{FF2B5EF4-FFF2-40B4-BE49-F238E27FC236}">
                    <a16:creationId xmlns:a16="http://schemas.microsoft.com/office/drawing/2014/main" id="{D52F2545-D910-4740-9A6C-E14C4201FC5F}"/>
                  </a:ext>
                </a:extLst>
              </p14:cNvPr>
              <p14:cNvContentPartPr/>
              <p14:nvPr/>
            </p14:nvContentPartPr>
            <p14:xfrm>
              <a:off x="9437800" y="4988427"/>
              <a:ext cx="125280" cy="60480"/>
            </p14:xfrm>
          </p:contentPart>
        </mc:Choice>
        <mc:Fallback xmlns="">
          <p:pic>
            <p:nvPicPr>
              <p:cNvPr id="26" name="Ink 25">
                <a:extLst>
                  <a:ext uri="{FF2B5EF4-FFF2-40B4-BE49-F238E27FC236}">
                    <a16:creationId xmlns:a16="http://schemas.microsoft.com/office/drawing/2014/main" id="{D52F2545-D910-4740-9A6C-E14C4201FC5F}"/>
                  </a:ext>
                </a:extLst>
              </p:cNvPr>
              <p:cNvPicPr/>
              <p:nvPr/>
            </p:nvPicPr>
            <p:blipFill>
              <a:blip r:embed="rId23"/>
              <a:stretch>
                <a:fillRect/>
              </a:stretch>
            </p:blipFill>
            <p:spPr>
              <a:xfrm>
                <a:off x="9428800" y="4979427"/>
                <a:ext cx="142920" cy="78120"/>
              </a:xfrm>
              <a:prstGeom prst="rect">
                <a:avLst/>
              </a:prstGeom>
            </p:spPr>
          </p:pic>
        </mc:Fallback>
      </mc:AlternateContent>
    </p:spTree>
    <p:custDataLst>
      <p:tags r:id="rId1"/>
    </p:custDataLst>
    <p:extLst>
      <p:ext uri="{BB962C8B-B14F-4D97-AF65-F5344CB8AC3E}">
        <p14:creationId xmlns:p14="http://schemas.microsoft.com/office/powerpoint/2010/main" val="4192659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CCBC8D-4B17-4BFD-9AF0-87B716AFD1B0}"/>
              </a:ext>
            </a:extLst>
          </p:cNvPr>
          <p:cNvSpPr>
            <a:spLocks noGrp="1"/>
          </p:cNvSpPr>
          <p:nvPr>
            <p:ph sz="quarter" idx="1"/>
          </p:nvPr>
        </p:nvSpPr>
        <p:spPr>
          <a:xfrm>
            <a:off x="389466" y="321733"/>
            <a:ext cx="10600267" cy="643467"/>
          </a:xfrm>
        </p:spPr>
        <p:txBody>
          <a:bodyPr/>
          <a:lstStyle/>
          <a:p>
            <a:r>
              <a:rPr lang="en-US" dirty="0"/>
              <a:t>The data point circled is an outlier BUT not an extreme point</a:t>
            </a:r>
          </a:p>
        </p:txBody>
      </p:sp>
      <p:pic>
        <p:nvPicPr>
          <p:cNvPr id="6" name="Picture 5">
            <a:extLst>
              <a:ext uri="{FF2B5EF4-FFF2-40B4-BE49-F238E27FC236}">
                <a16:creationId xmlns:a16="http://schemas.microsoft.com/office/drawing/2014/main" id="{1C639F58-06A8-415D-A669-70ABDF802057}"/>
              </a:ext>
            </a:extLst>
          </p:cNvPr>
          <p:cNvPicPr>
            <a:picLocks noChangeAspect="1"/>
          </p:cNvPicPr>
          <p:nvPr/>
        </p:nvPicPr>
        <p:blipFill>
          <a:blip r:embed="rId4"/>
          <a:stretch>
            <a:fillRect/>
          </a:stretch>
        </p:blipFill>
        <p:spPr>
          <a:xfrm>
            <a:off x="1226078" y="909109"/>
            <a:ext cx="8181975" cy="5429250"/>
          </a:xfrm>
          <a:prstGeom prst="rect">
            <a:avLst/>
          </a:prstGeom>
        </p:spPr>
      </p:pic>
      <p:sp>
        <p:nvSpPr>
          <p:cNvPr id="7" name="TextBox 6">
            <a:extLst>
              <a:ext uri="{FF2B5EF4-FFF2-40B4-BE49-F238E27FC236}">
                <a16:creationId xmlns:a16="http://schemas.microsoft.com/office/drawing/2014/main" id="{30301B34-E381-4EC8-B1A2-1F770A3F0FE9}"/>
              </a:ext>
            </a:extLst>
          </p:cNvPr>
          <p:cNvSpPr txBox="1"/>
          <p:nvPr/>
        </p:nvSpPr>
        <p:spPr>
          <a:xfrm>
            <a:off x="2421467" y="1769533"/>
            <a:ext cx="2497666" cy="1477328"/>
          </a:xfrm>
          <a:prstGeom prst="rect">
            <a:avLst/>
          </a:prstGeom>
          <a:noFill/>
        </p:spPr>
        <p:txBody>
          <a:bodyPr wrap="square" rtlCol="0">
            <a:spAutoFit/>
          </a:bodyPr>
          <a:lstStyle/>
          <a:p>
            <a:pPr algn="ctr"/>
            <a:r>
              <a:rPr lang="en-US" dirty="0">
                <a:solidFill>
                  <a:srgbClr val="FF0000"/>
                </a:solidFill>
              </a:rPr>
              <a:t>This point is an outlier b/c it doesn’t fit the rest of the data.  However, it is NOT an extreme value</a:t>
            </a:r>
          </a:p>
        </p:txBody>
      </p:sp>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1ED7952F-E4C1-436F-92B6-E6E39A6A1E9B}"/>
                  </a:ext>
                </a:extLst>
              </p14:cNvPr>
              <p14:cNvContentPartPr/>
              <p14:nvPr/>
            </p14:nvContentPartPr>
            <p14:xfrm>
              <a:off x="2222680" y="1499307"/>
              <a:ext cx="6646680" cy="4000320"/>
            </p14:xfrm>
          </p:contentPart>
        </mc:Choice>
        <mc:Fallback xmlns="">
          <p:pic>
            <p:nvPicPr>
              <p:cNvPr id="4" name="Ink 3">
                <a:extLst>
                  <a:ext uri="{FF2B5EF4-FFF2-40B4-BE49-F238E27FC236}">
                    <a16:creationId xmlns:a16="http://schemas.microsoft.com/office/drawing/2014/main" id="{1ED7952F-E4C1-436F-92B6-E6E39A6A1E9B}"/>
                  </a:ext>
                </a:extLst>
              </p:cNvPr>
              <p:cNvPicPr/>
              <p:nvPr/>
            </p:nvPicPr>
            <p:blipFill>
              <a:blip r:embed="rId6"/>
              <a:stretch>
                <a:fillRect/>
              </a:stretch>
            </p:blipFill>
            <p:spPr>
              <a:xfrm>
                <a:off x="2213680" y="1490307"/>
                <a:ext cx="6664320" cy="4017960"/>
              </a:xfrm>
              <a:prstGeom prst="rect">
                <a:avLst/>
              </a:prstGeom>
            </p:spPr>
          </p:pic>
        </mc:Fallback>
      </mc:AlternateContent>
    </p:spTree>
    <p:custDataLst>
      <p:tags r:id="rId1"/>
    </p:custDataLst>
    <p:extLst>
      <p:ext uri="{BB962C8B-B14F-4D97-AF65-F5344CB8AC3E}">
        <p14:creationId xmlns:p14="http://schemas.microsoft.com/office/powerpoint/2010/main" val="3858385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7C2AE-B33B-C669-C949-1D597AE7CA4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8E452A6-1D60-EF7E-2EDB-2E2D0D598736}"/>
              </a:ext>
            </a:extLst>
          </p:cNvPr>
          <p:cNvSpPr>
            <a:spLocks noGrp="1"/>
          </p:cNvSpPr>
          <p:nvPr>
            <p:ph sz="quarter" idx="1"/>
          </p:nvPr>
        </p:nvSpPr>
        <p:spPr/>
        <p:txBody>
          <a:bodyPr/>
          <a:lstStyle/>
          <a:p>
            <a:r>
              <a:rPr lang="en-US" dirty="0"/>
              <a:t>NO/BAD:  YOU ARE </a:t>
            </a:r>
            <a:r>
              <a:rPr lang="en-US" b="1" u="sng" dirty="0"/>
              <a:t>NOT</a:t>
            </a:r>
            <a:r>
              <a:rPr lang="en-US" dirty="0"/>
              <a:t> USING “x” to predict “y’</a:t>
            </a:r>
          </a:p>
          <a:p>
            <a:endParaRPr lang="en-US" dirty="0"/>
          </a:p>
          <a:p>
            <a:r>
              <a:rPr lang="en-US" dirty="0"/>
              <a:t>YES/GOOD:  INSTEAD, you are using “x” to find a “predicted y”</a:t>
            </a:r>
          </a:p>
        </p:txBody>
      </p:sp>
    </p:spTree>
    <p:extLst>
      <p:ext uri="{BB962C8B-B14F-4D97-AF65-F5344CB8AC3E}">
        <p14:creationId xmlns:p14="http://schemas.microsoft.com/office/powerpoint/2010/main" val="3011561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5209-BDCA-41C3-B982-2DD0289F9B7E}"/>
              </a:ext>
            </a:extLst>
          </p:cNvPr>
          <p:cNvSpPr>
            <a:spLocks noGrp="1"/>
          </p:cNvSpPr>
          <p:nvPr>
            <p:ph type="title"/>
          </p:nvPr>
        </p:nvSpPr>
        <p:spPr>
          <a:xfrm>
            <a:off x="1981200" y="274638"/>
            <a:ext cx="7467600" cy="493712"/>
          </a:xfrm>
        </p:spPr>
        <p:txBody>
          <a:bodyPr>
            <a:normAutofit fontScale="90000"/>
          </a:bodyPr>
          <a:lstStyle/>
          <a:p>
            <a:pPr eaLnBrk="1" fontAlgn="auto" hangingPunct="1">
              <a:spcAft>
                <a:spcPts val="0"/>
              </a:spcAft>
              <a:defRPr/>
            </a:pPr>
            <a:r>
              <a:rPr lang="en-CA" dirty="0"/>
              <a:t>Lease Square Regression Line</a:t>
            </a:r>
          </a:p>
        </p:txBody>
      </p:sp>
      <p:sp>
        <p:nvSpPr>
          <p:cNvPr id="3" name="Content Placeholder 2">
            <a:extLst>
              <a:ext uri="{FF2B5EF4-FFF2-40B4-BE49-F238E27FC236}">
                <a16:creationId xmlns:a16="http://schemas.microsoft.com/office/drawing/2014/main" id="{405EFBC4-4077-40D5-88AB-675ED1F99F11}"/>
              </a:ext>
            </a:extLst>
          </p:cNvPr>
          <p:cNvSpPr>
            <a:spLocks noGrp="1"/>
          </p:cNvSpPr>
          <p:nvPr>
            <p:ph sz="quarter" idx="1"/>
          </p:nvPr>
        </p:nvSpPr>
        <p:spPr>
          <a:xfrm>
            <a:off x="516466" y="1052513"/>
            <a:ext cx="10996161" cy="5421312"/>
          </a:xfrm>
        </p:spPr>
        <p:txBody>
          <a:bodyPr/>
          <a:lstStyle/>
          <a:p>
            <a:pPr eaLnBrk="1" hangingPunct="1"/>
            <a:r>
              <a:rPr lang="en-CA" altLang="en-US" sz="2200" dirty="0"/>
              <a:t>Aka “Line of Best Fit”</a:t>
            </a:r>
          </a:p>
          <a:p>
            <a:pPr eaLnBrk="1" hangingPunct="1"/>
            <a:r>
              <a:rPr lang="en-CA" altLang="en-US" sz="2200" dirty="0"/>
              <a:t>This line uses “x” to get a  </a:t>
            </a:r>
            <a:r>
              <a:rPr lang="en-CA" altLang="en-US" sz="2200" b="1" u="sng" dirty="0">
                <a:solidFill>
                  <a:srgbClr val="FF0000"/>
                </a:solidFill>
              </a:rPr>
              <a:t>predicted</a:t>
            </a:r>
            <a:r>
              <a:rPr lang="en-CA" altLang="en-US" sz="2200" dirty="0"/>
              <a:t> “   ”</a:t>
            </a:r>
          </a:p>
          <a:p>
            <a:pPr eaLnBrk="1" hangingPunct="1"/>
            <a:r>
              <a:rPr lang="en-CA" altLang="en-US" sz="2200" dirty="0"/>
              <a:t>“x” (L1) is the Explanatory Variable, “y” (L2)response variable</a:t>
            </a:r>
          </a:p>
          <a:p>
            <a:pPr eaLnBrk="1" hangingPunct="1"/>
            <a:endParaRPr lang="en-CA" altLang="en-US" sz="2200" dirty="0"/>
          </a:p>
          <a:p>
            <a:pPr eaLnBrk="1" hangingPunct="1"/>
            <a:endParaRPr lang="en-CA" altLang="en-US" sz="2200" dirty="0"/>
          </a:p>
          <a:p>
            <a:pPr eaLnBrk="1" hangingPunct="1"/>
            <a:r>
              <a:rPr lang="en-CA" altLang="en-US" sz="2200" dirty="0"/>
              <a:t>     is a predicted response value based on the LSRL, not actual value (Keep this in mind!!!)</a:t>
            </a:r>
            <a:endParaRPr lang="en-CA" altLang="en-US" sz="2200" i="1" dirty="0"/>
          </a:p>
          <a:p>
            <a:pPr eaLnBrk="1" hangingPunct="1"/>
            <a:r>
              <a:rPr lang="en-CA" altLang="en-US" sz="2200" dirty="0"/>
              <a:t>A best Fit Line (equation) is used to find the </a:t>
            </a:r>
            <a:r>
              <a:rPr lang="en-CA" altLang="en-US" sz="2200" b="1" i="1" dirty="0"/>
              <a:t>predicted y </a:t>
            </a:r>
            <a:r>
              <a:rPr lang="en-CA" altLang="en-US" sz="2200" b="1" i="1"/>
              <a:t>value a </a:t>
            </a:r>
            <a:r>
              <a:rPr lang="en-CA" altLang="en-US" sz="2200" b="1" i="1" dirty="0"/>
              <a:t>given value of x. </a:t>
            </a:r>
            <a:r>
              <a:rPr lang="en-CA" altLang="en-US" sz="2200" dirty="0"/>
              <a:t>(Not provide actual values)</a:t>
            </a:r>
            <a:br>
              <a:rPr lang="en-CA" altLang="en-US" sz="2200" b="1" i="1" dirty="0"/>
            </a:br>
            <a:endParaRPr lang="en-CA" altLang="en-US" sz="2200" b="1" i="1" dirty="0"/>
          </a:p>
          <a:p>
            <a:pPr eaLnBrk="1" hangingPunct="1"/>
            <a:r>
              <a:rPr lang="en-CA" altLang="en-US" sz="2200" dirty="0"/>
              <a:t>One main challenge is knowing which variable is the explanatory and which is the predicted      value</a:t>
            </a:r>
          </a:p>
          <a:p>
            <a:pPr eaLnBrk="1" hangingPunct="1"/>
            <a:r>
              <a:rPr lang="en-CA" altLang="en-US" sz="2200" dirty="0"/>
              <a:t>Note: The LSRL will have errors(residuals), the difference between actual y-value and predicted      value </a:t>
            </a:r>
          </a:p>
          <a:p>
            <a:pPr eaLnBrk="1" hangingPunct="1"/>
            <a:endParaRPr lang="en-CA" altLang="en-US" dirty="0"/>
          </a:p>
        </p:txBody>
      </p:sp>
      <p:graphicFrame>
        <p:nvGraphicFramePr>
          <p:cNvPr id="11268" name="Object 2">
            <a:extLst>
              <a:ext uri="{FF2B5EF4-FFF2-40B4-BE49-F238E27FC236}">
                <a16:creationId xmlns:a16="http://schemas.microsoft.com/office/drawing/2014/main" id="{AE68888F-B811-43AF-8DE5-C4AA46D03B10}"/>
              </a:ext>
            </a:extLst>
          </p:cNvPr>
          <p:cNvGraphicFramePr>
            <a:graphicFrameLocks noChangeAspect="1"/>
          </p:cNvGraphicFramePr>
          <p:nvPr/>
        </p:nvGraphicFramePr>
        <p:xfrm>
          <a:off x="7656514" y="1066801"/>
          <a:ext cx="1844675" cy="722313"/>
        </p:xfrm>
        <a:graphic>
          <a:graphicData uri="http://schemas.openxmlformats.org/presentationml/2006/ole">
            <mc:AlternateContent xmlns:mc="http://schemas.openxmlformats.org/markup-compatibility/2006">
              <mc:Choice xmlns:v="urn:schemas-microsoft-com:vml" Requires="v">
                <p:oleObj name="Equation" r:id="rId4" imgW="647419" imgH="253890" progId="Equation.DSMT4">
                  <p:embed/>
                </p:oleObj>
              </mc:Choice>
              <mc:Fallback>
                <p:oleObj name="Equation" r:id="rId4" imgW="647419" imgH="253890" progId="Equation.DSMT4">
                  <p:embed/>
                  <p:pic>
                    <p:nvPicPr>
                      <p:cNvPr id="11268" name="Object 2">
                        <a:extLst>
                          <a:ext uri="{FF2B5EF4-FFF2-40B4-BE49-F238E27FC236}">
                            <a16:creationId xmlns:a16="http://schemas.microsoft.com/office/drawing/2014/main" id="{AE68888F-B811-43AF-8DE5-C4AA46D03B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6514" y="1066801"/>
                        <a:ext cx="1844675" cy="722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69" name="Object 3">
            <a:extLst>
              <a:ext uri="{FF2B5EF4-FFF2-40B4-BE49-F238E27FC236}">
                <a16:creationId xmlns:a16="http://schemas.microsoft.com/office/drawing/2014/main" id="{AB8A82F5-7A90-42F1-AF3E-569FDAB66DE9}"/>
              </a:ext>
            </a:extLst>
          </p:cNvPr>
          <p:cNvGraphicFramePr>
            <a:graphicFrameLocks noChangeAspect="1"/>
          </p:cNvGraphicFramePr>
          <p:nvPr>
            <p:extLst>
              <p:ext uri="{D42A27DB-BD31-4B8C-83A1-F6EECF244321}">
                <p14:modId xmlns:p14="http://schemas.microsoft.com/office/powerpoint/2010/main" val="2484912309"/>
              </p:ext>
            </p:extLst>
          </p:nvPr>
        </p:nvGraphicFramePr>
        <p:xfrm>
          <a:off x="1128183" y="2401888"/>
          <a:ext cx="458788" cy="361950"/>
        </p:xfrm>
        <a:graphic>
          <a:graphicData uri="http://schemas.openxmlformats.org/presentationml/2006/ole">
            <mc:AlternateContent xmlns:mc="http://schemas.openxmlformats.org/markup-compatibility/2006">
              <mc:Choice xmlns:v="urn:schemas-microsoft-com:vml" Requires="v">
                <p:oleObj name="Equation" r:id="rId6" imgW="177646" imgH="139579" progId="Equation.DSMT4">
                  <p:embed/>
                </p:oleObj>
              </mc:Choice>
              <mc:Fallback>
                <p:oleObj name="Equation" r:id="rId6" imgW="177646" imgH="139579" progId="Equation.DSMT4">
                  <p:embed/>
                  <p:pic>
                    <p:nvPicPr>
                      <p:cNvPr id="11269" name="Object 3">
                        <a:extLst>
                          <a:ext uri="{FF2B5EF4-FFF2-40B4-BE49-F238E27FC236}">
                            <a16:creationId xmlns:a16="http://schemas.microsoft.com/office/drawing/2014/main" id="{AB8A82F5-7A90-42F1-AF3E-569FDAB66D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8183" y="2401888"/>
                        <a:ext cx="458788"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4">
            <a:extLst>
              <a:ext uri="{FF2B5EF4-FFF2-40B4-BE49-F238E27FC236}">
                <a16:creationId xmlns:a16="http://schemas.microsoft.com/office/drawing/2014/main" id="{0221C81B-0A61-4BCC-ABDB-2B753352351A}"/>
              </a:ext>
            </a:extLst>
          </p:cNvPr>
          <p:cNvGraphicFramePr>
            <a:graphicFrameLocks noChangeAspect="1"/>
          </p:cNvGraphicFramePr>
          <p:nvPr>
            <p:extLst>
              <p:ext uri="{D42A27DB-BD31-4B8C-83A1-F6EECF244321}">
                <p14:modId xmlns:p14="http://schemas.microsoft.com/office/powerpoint/2010/main" val="3282216223"/>
              </p:ext>
            </p:extLst>
          </p:nvPr>
        </p:nvGraphicFramePr>
        <p:xfrm>
          <a:off x="1586972" y="2354264"/>
          <a:ext cx="1728787" cy="409575"/>
        </p:xfrm>
        <a:graphic>
          <a:graphicData uri="http://schemas.openxmlformats.org/presentationml/2006/ole">
            <mc:AlternateContent xmlns:mc="http://schemas.openxmlformats.org/markup-compatibility/2006">
              <mc:Choice xmlns:v="urn:schemas-microsoft-com:vml" Requires="v">
                <p:oleObj name="Equation" r:id="rId8" imgW="812447" imgH="190417" progId="Equation.DSMT4">
                  <p:embed/>
                </p:oleObj>
              </mc:Choice>
              <mc:Fallback>
                <p:oleObj name="Equation" r:id="rId8" imgW="812447" imgH="190417" progId="Equation.DSMT4">
                  <p:embed/>
                  <p:pic>
                    <p:nvPicPr>
                      <p:cNvPr id="6" name="Object 4">
                        <a:extLst>
                          <a:ext uri="{FF2B5EF4-FFF2-40B4-BE49-F238E27FC236}">
                            <a16:creationId xmlns:a16="http://schemas.microsoft.com/office/drawing/2014/main" id="{0221C81B-0A61-4BCC-ABDB-2B753352351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6972" y="2354264"/>
                        <a:ext cx="1728787"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1" name="Object 5">
            <a:extLst>
              <a:ext uri="{FF2B5EF4-FFF2-40B4-BE49-F238E27FC236}">
                <a16:creationId xmlns:a16="http://schemas.microsoft.com/office/drawing/2014/main" id="{48643D11-D91A-4C6F-A66E-5F3F0608C0C3}"/>
              </a:ext>
            </a:extLst>
          </p:cNvPr>
          <p:cNvGraphicFramePr>
            <a:graphicFrameLocks noChangeAspect="1"/>
          </p:cNvGraphicFramePr>
          <p:nvPr>
            <p:extLst>
              <p:ext uri="{D42A27DB-BD31-4B8C-83A1-F6EECF244321}">
                <p14:modId xmlns:p14="http://schemas.microsoft.com/office/powerpoint/2010/main" val="3947242945"/>
              </p:ext>
            </p:extLst>
          </p:nvPr>
        </p:nvGraphicFramePr>
        <p:xfrm>
          <a:off x="5057247" y="2311401"/>
          <a:ext cx="458787" cy="460375"/>
        </p:xfrm>
        <a:graphic>
          <a:graphicData uri="http://schemas.openxmlformats.org/presentationml/2006/ole">
            <mc:AlternateContent xmlns:mc="http://schemas.openxmlformats.org/markup-compatibility/2006">
              <mc:Choice xmlns:v="urn:schemas-microsoft-com:vml" Requires="v">
                <p:oleObj name="Equation" r:id="rId10" imgW="177492" imgH="177492" progId="Equation.DSMT4">
                  <p:embed/>
                </p:oleObj>
              </mc:Choice>
              <mc:Fallback>
                <p:oleObj name="Equation" r:id="rId10" imgW="177492" imgH="177492" progId="Equation.DSMT4">
                  <p:embed/>
                  <p:pic>
                    <p:nvPicPr>
                      <p:cNvPr id="11271" name="Object 5">
                        <a:extLst>
                          <a:ext uri="{FF2B5EF4-FFF2-40B4-BE49-F238E27FC236}">
                            <a16:creationId xmlns:a16="http://schemas.microsoft.com/office/drawing/2014/main" id="{48643D11-D91A-4C6F-A66E-5F3F0608C0C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57247" y="2311401"/>
                        <a:ext cx="458787"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6">
            <a:extLst>
              <a:ext uri="{FF2B5EF4-FFF2-40B4-BE49-F238E27FC236}">
                <a16:creationId xmlns:a16="http://schemas.microsoft.com/office/drawing/2014/main" id="{39DF9676-BB27-4388-B71A-5B71D3347F33}"/>
              </a:ext>
            </a:extLst>
          </p:cNvPr>
          <p:cNvGraphicFramePr>
            <a:graphicFrameLocks noChangeAspect="1"/>
          </p:cNvGraphicFramePr>
          <p:nvPr>
            <p:extLst>
              <p:ext uri="{D42A27DB-BD31-4B8C-83A1-F6EECF244321}">
                <p14:modId xmlns:p14="http://schemas.microsoft.com/office/powerpoint/2010/main" val="3431117084"/>
              </p:ext>
            </p:extLst>
          </p:nvPr>
        </p:nvGraphicFramePr>
        <p:xfrm>
          <a:off x="5438247" y="2379664"/>
          <a:ext cx="784225" cy="434975"/>
        </p:xfrm>
        <a:graphic>
          <a:graphicData uri="http://schemas.openxmlformats.org/presentationml/2006/ole">
            <mc:AlternateContent xmlns:mc="http://schemas.openxmlformats.org/markup-compatibility/2006">
              <mc:Choice xmlns:v="urn:schemas-microsoft-com:vml" Requires="v">
                <p:oleObj name="Equation" r:id="rId12" imgW="368140" imgH="203112" progId="Equation.DSMT4">
                  <p:embed/>
                </p:oleObj>
              </mc:Choice>
              <mc:Fallback>
                <p:oleObj name="Equation" r:id="rId12" imgW="368140" imgH="203112" progId="Equation.DSMT4">
                  <p:embed/>
                  <p:pic>
                    <p:nvPicPr>
                      <p:cNvPr id="8" name="Object 6">
                        <a:extLst>
                          <a:ext uri="{FF2B5EF4-FFF2-40B4-BE49-F238E27FC236}">
                            <a16:creationId xmlns:a16="http://schemas.microsoft.com/office/drawing/2014/main" id="{39DF9676-BB27-4388-B71A-5B71D3347F3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38247" y="2379664"/>
                        <a:ext cx="784225"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Rectangle 8">
            <a:extLst>
              <a:ext uri="{FF2B5EF4-FFF2-40B4-BE49-F238E27FC236}">
                <a16:creationId xmlns:a16="http://schemas.microsoft.com/office/drawing/2014/main" id="{81BCDFA5-2D8E-4451-988C-130C69E490BF}"/>
              </a:ext>
            </a:extLst>
          </p:cNvPr>
          <p:cNvSpPr/>
          <p:nvPr/>
        </p:nvSpPr>
        <p:spPr>
          <a:xfrm>
            <a:off x="7526338" y="1066801"/>
            <a:ext cx="1981200" cy="720725"/>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graphicFrame>
        <p:nvGraphicFramePr>
          <p:cNvPr id="11274" name="Object 9">
            <a:extLst>
              <a:ext uri="{FF2B5EF4-FFF2-40B4-BE49-F238E27FC236}">
                <a16:creationId xmlns:a16="http://schemas.microsoft.com/office/drawing/2014/main" id="{55315D4E-FC9E-41D6-A4A0-7003EB16EC28}"/>
              </a:ext>
            </a:extLst>
          </p:cNvPr>
          <p:cNvGraphicFramePr>
            <a:graphicFrameLocks noChangeAspect="1"/>
          </p:cNvGraphicFramePr>
          <p:nvPr>
            <p:extLst>
              <p:ext uri="{D42A27DB-BD31-4B8C-83A1-F6EECF244321}">
                <p14:modId xmlns:p14="http://schemas.microsoft.com/office/powerpoint/2010/main" val="1110206770"/>
              </p:ext>
            </p:extLst>
          </p:nvPr>
        </p:nvGraphicFramePr>
        <p:xfrm>
          <a:off x="5860157" y="1423477"/>
          <a:ext cx="265112" cy="482600"/>
        </p:xfrm>
        <a:graphic>
          <a:graphicData uri="http://schemas.openxmlformats.org/presentationml/2006/ole">
            <mc:AlternateContent xmlns:mc="http://schemas.openxmlformats.org/markup-compatibility/2006">
              <mc:Choice xmlns:v="urn:schemas-microsoft-com:vml" Requires="v">
                <p:oleObj name="Equation" r:id="rId14" imgW="139639" imgH="253890" progId="Equation.DSMT4">
                  <p:embed/>
                </p:oleObj>
              </mc:Choice>
              <mc:Fallback>
                <p:oleObj name="Equation" r:id="rId14" imgW="139639" imgH="253890" progId="Equation.DSMT4">
                  <p:embed/>
                  <p:pic>
                    <p:nvPicPr>
                      <p:cNvPr id="11274" name="Object 9">
                        <a:extLst>
                          <a:ext uri="{FF2B5EF4-FFF2-40B4-BE49-F238E27FC236}">
                            <a16:creationId xmlns:a16="http://schemas.microsoft.com/office/drawing/2014/main" id="{55315D4E-FC9E-41D6-A4A0-7003EB16EC2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60157" y="1423477"/>
                        <a:ext cx="2651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75" name="Object 10">
            <a:extLst>
              <a:ext uri="{FF2B5EF4-FFF2-40B4-BE49-F238E27FC236}">
                <a16:creationId xmlns:a16="http://schemas.microsoft.com/office/drawing/2014/main" id="{40727F6C-C3AE-459A-95C5-AFCD1C7A7E09}"/>
              </a:ext>
            </a:extLst>
          </p:cNvPr>
          <p:cNvGraphicFramePr>
            <a:graphicFrameLocks noChangeAspect="1"/>
          </p:cNvGraphicFramePr>
          <p:nvPr>
            <p:extLst>
              <p:ext uri="{D42A27DB-BD31-4B8C-83A1-F6EECF244321}">
                <p14:modId xmlns:p14="http://schemas.microsoft.com/office/powerpoint/2010/main" val="2478920090"/>
              </p:ext>
            </p:extLst>
          </p:nvPr>
        </p:nvGraphicFramePr>
        <p:xfrm>
          <a:off x="908050" y="3041650"/>
          <a:ext cx="241300" cy="438150"/>
        </p:xfrm>
        <a:graphic>
          <a:graphicData uri="http://schemas.openxmlformats.org/presentationml/2006/ole">
            <mc:AlternateContent xmlns:mc="http://schemas.openxmlformats.org/markup-compatibility/2006">
              <mc:Choice xmlns:v="urn:schemas-microsoft-com:vml" Requires="v">
                <p:oleObj name="Equation" r:id="rId16" imgW="139639" imgH="253890" progId="Equation.DSMT4">
                  <p:embed/>
                </p:oleObj>
              </mc:Choice>
              <mc:Fallback>
                <p:oleObj name="Equation" r:id="rId16" imgW="139639" imgH="253890" progId="Equation.DSMT4">
                  <p:embed/>
                  <p:pic>
                    <p:nvPicPr>
                      <p:cNvPr id="11275" name="Object 10">
                        <a:extLst>
                          <a:ext uri="{FF2B5EF4-FFF2-40B4-BE49-F238E27FC236}">
                            <a16:creationId xmlns:a16="http://schemas.microsoft.com/office/drawing/2014/main" id="{40727F6C-C3AE-459A-95C5-AFCD1C7A7E0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08050" y="3041650"/>
                        <a:ext cx="241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a:extLst>
              <a:ext uri="{FF2B5EF4-FFF2-40B4-BE49-F238E27FC236}">
                <a16:creationId xmlns:a16="http://schemas.microsoft.com/office/drawing/2014/main" id="{A7E342E1-041C-40E2-AAD7-14D8C65C7EB3}"/>
              </a:ext>
            </a:extLst>
          </p:cNvPr>
          <p:cNvGraphicFramePr>
            <a:graphicFrameLocks noChangeAspect="1"/>
          </p:cNvGraphicFramePr>
          <p:nvPr>
            <p:extLst>
              <p:ext uri="{D42A27DB-BD31-4B8C-83A1-F6EECF244321}">
                <p14:modId xmlns:p14="http://schemas.microsoft.com/office/powerpoint/2010/main" val="1737292614"/>
              </p:ext>
            </p:extLst>
          </p:nvPr>
        </p:nvGraphicFramePr>
        <p:xfrm>
          <a:off x="2647696" y="5272184"/>
          <a:ext cx="265113" cy="481013"/>
        </p:xfrm>
        <a:graphic>
          <a:graphicData uri="http://schemas.openxmlformats.org/presentationml/2006/ole">
            <mc:AlternateContent xmlns:mc="http://schemas.openxmlformats.org/markup-compatibility/2006">
              <mc:Choice xmlns:v="urn:schemas-microsoft-com:vml" Requires="v">
                <p:oleObj name="Equation" r:id="rId17" imgW="139639" imgH="253890" progId="Equation.DSMT4">
                  <p:embed/>
                </p:oleObj>
              </mc:Choice>
              <mc:Fallback>
                <p:oleObj name="Equation" r:id="rId17" imgW="139639" imgH="253890" progId="Equation.DSMT4">
                  <p:embed/>
                  <p:pic>
                    <p:nvPicPr>
                      <p:cNvPr id="12" name="Object 11">
                        <a:extLst>
                          <a:ext uri="{FF2B5EF4-FFF2-40B4-BE49-F238E27FC236}">
                            <a16:creationId xmlns:a16="http://schemas.microsoft.com/office/drawing/2014/main" id="{A7E342E1-041C-40E2-AAD7-14D8C65C7EB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47696" y="5272184"/>
                        <a:ext cx="265113"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a:extLst>
              <a:ext uri="{FF2B5EF4-FFF2-40B4-BE49-F238E27FC236}">
                <a16:creationId xmlns:a16="http://schemas.microsoft.com/office/drawing/2014/main" id="{9FE2A99F-842F-4827-AA6F-28EC2ED40FBF}"/>
              </a:ext>
            </a:extLst>
          </p:cNvPr>
          <p:cNvGraphicFramePr>
            <a:graphicFrameLocks noChangeAspect="1"/>
          </p:cNvGraphicFramePr>
          <p:nvPr>
            <p:extLst>
              <p:ext uri="{D42A27DB-BD31-4B8C-83A1-F6EECF244321}">
                <p14:modId xmlns:p14="http://schemas.microsoft.com/office/powerpoint/2010/main" val="489218375"/>
              </p:ext>
            </p:extLst>
          </p:nvPr>
        </p:nvGraphicFramePr>
        <p:xfrm>
          <a:off x="3514427" y="6042554"/>
          <a:ext cx="263525" cy="482600"/>
        </p:xfrm>
        <a:graphic>
          <a:graphicData uri="http://schemas.openxmlformats.org/presentationml/2006/ole">
            <mc:AlternateContent xmlns:mc="http://schemas.openxmlformats.org/markup-compatibility/2006">
              <mc:Choice xmlns:v="urn:schemas-microsoft-com:vml" Requires="v">
                <p:oleObj name="Equation" r:id="rId18" imgW="139639" imgH="253890" progId="Equation.DSMT4">
                  <p:embed/>
                </p:oleObj>
              </mc:Choice>
              <mc:Fallback>
                <p:oleObj name="Equation" r:id="rId18" imgW="139639" imgH="253890" progId="Equation.DSMT4">
                  <p:embed/>
                  <p:pic>
                    <p:nvPicPr>
                      <p:cNvPr id="13" name="Object 12">
                        <a:extLst>
                          <a:ext uri="{FF2B5EF4-FFF2-40B4-BE49-F238E27FC236}">
                            <a16:creationId xmlns:a16="http://schemas.microsoft.com/office/drawing/2014/main" id="{9FE2A99F-842F-4827-AA6F-28EC2ED40FB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14427" y="6042554"/>
                        <a:ext cx="2635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E50928F5-3BE3-4996-9E82-426ECD834BCE}"/>
                  </a:ext>
                </a:extLst>
              </p:cNvPr>
              <p:cNvSpPr/>
              <p:nvPr/>
            </p:nvSpPr>
            <p:spPr>
              <a:xfrm>
                <a:off x="6453134" y="2354365"/>
                <a:ext cx="4891083" cy="646331"/>
              </a:xfrm>
              <a:prstGeom prst="rect">
                <a:avLst/>
              </a:prstGeom>
            </p:spPr>
            <p:txBody>
              <a:bodyPr wrap="none">
                <a:spAutoFit/>
              </a:bodyPr>
              <a:lstStyle/>
              <a:p>
                <a:pPr algn="ctr"/>
                <a:r>
                  <a:rPr lang="en-CA" altLang="en-US" sz="1800" b="1" i="1" dirty="0">
                    <a:solidFill>
                      <a:srgbClr val="FF0000"/>
                    </a:solidFill>
                  </a:rPr>
                  <a:t>For every increase in 1 unit of “x”, there is </a:t>
                </a:r>
                <a:br>
                  <a:rPr lang="en-CA" altLang="en-US" sz="1800" b="1" i="1" dirty="0">
                    <a:solidFill>
                      <a:srgbClr val="FF0000"/>
                    </a:solidFill>
                  </a:rPr>
                </a:br>
                <a:r>
                  <a:rPr lang="en-CA" altLang="en-US" sz="1800" b="1" i="1" dirty="0">
                    <a:solidFill>
                      <a:srgbClr val="FF0000"/>
                    </a:solidFill>
                  </a:rPr>
                  <a:t>an increase of ?? Units with predicted “</a:t>
                </a:r>
                <a14:m>
                  <m:oMath xmlns:m="http://schemas.openxmlformats.org/officeDocument/2006/math">
                    <m:acc>
                      <m:accPr>
                        <m:chr m:val="̂"/>
                        <m:ctrlPr>
                          <a:rPr lang="en-CA" altLang="en-US" sz="1800" b="1" i="1" dirty="0" smtClean="0">
                            <a:solidFill>
                              <a:srgbClr val="FF0000"/>
                            </a:solidFill>
                            <a:latin typeface="Cambria Math" panose="02040503050406030204" pitchFamily="18" charset="0"/>
                          </a:rPr>
                        </m:ctrlPr>
                      </m:accPr>
                      <m:e>
                        <m:r>
                          <a:rPr lang="en-US" altLang="en-US" sz="1800" b="1" i="1" dirty="0" smtClean="0">
                            <a:solidFill>
                              <a:srgbClr val="FF0000"/>
                            </a:solidFill>
                            <a:latin typeface="Cambria Math" panose="02040503050406030204" pitchFamily="18" charset="0"/>
                          </a:rPr>
                          <m:t>𝒚</m:t>
                        </m:r>
                      </m:e>
                    </m:acc>
                  </m:oMath>
                </a14:m>
                <a:r>
                  <a:rPr lang="en-CA" altLang="en-US" sz="1800" b="1" i="1" dirty="0">
                    <a:solidFill>
                      <a:srgbClr val="FF0000"/>
                    </a:solidFill>
                  </a:rPr>
                  <a:t>”</a:t>
                </a:r>
                <a:endParaRPr lang="en-US" i="1" dirty="0"/>
              </a:p>
            </p:txBody>
          </p:sp>
        </mc:Choice>
        <mc:Fallback xmlns="">
          <p:sp>
            <p:nvSpPr>
              <p:cNvPr id="4" name="Rectangle 3">
                <a:extLst>
                  <a:ext uri="{FF2B5EF4-FFF2-40B4-BE49-F238E27FC236}">
                    <a16:creationId xmlns:a16="http://schemas.microsoft.com/office/drawing/2014/main" id="{E50928F5-3BE3-4996-9E82-426ECD834BCE}"/>
                  </a:ext>
                </a:extLst>
              </p:cNvPr>
              <p:cNvSpPr>
                <a:spLocks noRot="1" noChangeAspect="1" noMove="1" noResize="1" noEditPoints="1" noAdjustHandles="1" noChangeArrowheads="1" noChangeShapeType="1" noTextEdit="1"/>
              </p:cNvSpPr>
              <p:nvPr/>
            </p:nvSpPr>
            <p:spPr>
              <a:xfrm>
                <a:off x="6453134" y="2354365"/>
                <a:ext cx="4891083" cy="646331"/>
              </a:xfrm>
              <a:prstGeom prst="rect">
                <a:avLst/>
              </a:prstGeom>
              <a:blipFill>
                <a:blip r:embed="rId19"/>
                <a:stretch>
                  <a:fillRect l="-748" t="-4717" r="-4115" b="-14151"/>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274"/>
                                        </p:tgtEl>
                                        <p:attrNameLst>
                                          <p:attrName>style.visibility</p:attrName>
                                        </p:attrNameLst>
                                      </p:cBhvr>
                                      <p:to>
                                        <p:strVal val="visible"/>
                                      </p:to>
                                    </p:set>
                                    <p:animEffect transition="in" filter="fade">
                                      <p:cBhvr>
                                        <p:cTn id="10" dur="500"/>
                                        <p:tgtEl>
                                          <p:spTgt spid="1127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269"/>
                                        </p:tgtEl>
                                        <p:attrNameLst>
                                          <p:attrName>style.visibility</p:attrName>
                                        </p:attrNameLst>
                                      </p:cBhvr>
                                      <p:to>
                                        <p:strVal val="visible"/>
                                      </p:to>
                                    </p:set>
                                    <p:animEffect transition="in" filter="fade">
                                      <p:cBhvr>
                                        <p:cTn id="20" dur="500"/>
                                        <p:tgtEl>
                                          <p:spTgt spid="1126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271"/>
                                        </p:tgtEl>
                                        <p:attrNameLst>
                                          <p:attrName>style.visibility</p:attrName>
                                        </p:attrNameLst>
                                      </p:cBhvr>
                                      <p:to>
                                        <p:strVal val="visible"/>
                                      </p:to>
                                    </p:set>
                                    <p:animEffect transition="in" filter="fade">
                                      <p:cBhvr>
                                        <p:cTn id="30" dur="500"/>
                                        <p:tgtEl>
                                          <p:spTgt spid="11271"/>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linds(horizont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blinds(horizontal)">
                                      <p:cBhvr>
                                        <p:cTn id="45" dur="500"/>
                                        <p:tgtEl>
                                          <p:spTgt spid="3">
                                            <p:txEl>
                                              <p:pRg st="5" end="5"/>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11275"/>
                                        </p:tgtEl>
                                        <p:attrNameLst>
                                          <p:attrName>style.visibility</p:attrName>
                                        </p:attrNameLst>
                                      </p:cBhvr>
                                      <p:to>
                                        <p:strVal val="visible"/>
                                      </p:to>
                                    </p:set>
                                    <p:animEffect transition="in" filter="fade">
                                      <p:cBhvr>
                                        <p:cTn id="48" dur="500"/>
                                        <p:tgtEl>
                                          <p:spTgt spid="11275"/>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blinds(horizontal)">
                                      <p:cBhvr>
                                        <p:cTn id="53" dur="500"/>
                                        <p:tgtEl>
                                          <p:spTgt spid="3">
                                            <p:txEl>
                                              <p:pRg st="6" end="6"/>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2000"/>
                                        <p:tgtEl>
                                          <p:spTgt spid="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blinds(horizontal)">
                                      <p:cBhvr>
                                        <p:cTn id="63" dur="500"/>
                                        <p:tgtEl>
                                          <p:spTgt spid="3">
                                            <p:txEl>
                                              <p:pRg st="7" end="7"/>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500"/>
                                        <p:tgtEl>
                                          <p:spTgt spid="12"/>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Effect transition="in" filter="blinds(horizontal)">
                                      <p:cBhvr>
                                        <p:cTn id="71" dur="500"/>
                                        <p:tgtEl>
                                          <p:spTgt spid="3">
                                            <p:txEl>
                                              <p:pRg st="8" end="8"/>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a:extLst>
              <a:ext uri="{FF2B5EF4-FFF2-40B4-BE49-F238E27FC236}">
                <a16:creationId xmlns:a16="http://schemas.microsoft.com/office/drawing/2014/main" id="{772F83A6-C8C0-4522-8F0E-8511704EFFBD}"/>
              </a:ext>
            </a:extLst>
          </p:cNvPr>
          <p:cNvSpPr>
            <a:spLocks noGrp="1"/>
          </p:cNvSpPr>
          <p:nvPr>
            <p:ph sz="quarter" idx="1"/>
          </p:nvPr>
        </p:nvSpPr>
        <p:spPr>
          <a:xfrm>
            <a:off x="508001" y="215900"/>
            <a:ext cx="9936164" cy="6453188"/>
          </a:xfrm>
        </p:spPr>
        <p:txBody>
          <a:bodyPr/>
          <a:lstStyle/>
          <a:p>
            <a:pPr marL="0" indent="0">
              <a:buNone/>
            </a:pPr>
            <a:r>
              <a:rPr lang="en-CA" altLang="en-US" sz="2200" dirty="0"/>
              <a:t>Ex: The following LSRL shows the association between test mark (M) with the number of hours spent studying (H) each day in an AP Course.  </a:t>
            </a:r>
            <a:br>
              <a:rPr lang="en-CA" altLang="en-US" sz="2200" dirty="0"/>
            </a:br>
            <a:r>
              <a:rPr lang="en-CA" altLang="en-US" sz="2200" dirty="0"/>
              <a:t>			</a:t>
            </a:r>
            <a:br>
              <a:rPr lang="en-CA" altLang="en-US" sz="2200" dirty="0"/>
            </a:br>
            <a:r>
              <a:rPr lang="en-CA" altLang="en-US" sz="2200" dirty="0"/>
              <a:t>			</a:t>
            </a:r>
            <a:r>
              <a:rPr lang="en-CA" altLang="en-US" sz="3300" dirty="0"/>
              <a:t>M = 15H+30 </a:t>
            </a:r>
          </a:p>
          <a:p>
            <a:pPr marL="0" indent="0">
              <a:buNone/>
            </a:pPr>
            <a:r>
              <a:rPr lang="en-CA" altLang="en-US" sz="2200" dirty="0"/>
              <a:t>Which of the following would be a </a:t>
            </a:r>
            <a:r>
              <a:rPr lang="en-CA" altLang="en-US" sz="2200" b="1" dirty="0">
                <a:solidFill>
                  <a:srgbClr val="FF0000"/>
                </a:solidFill>
              </a:rPr>
              <a:t>correct</a:t>
            </a:r>
            <a:r>
              <a:rPr lang="en-CA" altLang="en-US" sz="2200" dirty="0"/>
              <a:t> interpretation </a:t>
            </a:r>
            <a:br>
              <a:rPr lang="en-CA" altLang="en-US" sz="2200" dirty="0"/>
            </a:br>
            <a:endParaRPr lang="en-CA" altLang="en-US" sz="2200" dirty="0"/>
          </a:p>
          <a:p>
            <a:pPr marL="0" indent="0">
              <a:lnSpc>
                <a:spcPct val="150000"/>
              </a:lnSpc>
              <a:buNone/>
            </a:pPr>
            <a:r>
              <a:rPr lang="en-CA" altLang="en-US" sz="2200" dirty="0"/>
              <a:t>a) Students studying 3 hours a day would get a score around 75%</a:t>
            </a:r>
          </a:p>
          <a:p>
            <a:pPr marL="0" indent="0">
              <a:lnSpc>
                <a:spcPct val="150000"/>
              </a:lnSpc>
              <a:buNone/>
            </a:pPr>
            <a:r>
              <a:rPr lang="en-CA" altLang="en-US" sz="2200" dirty="0"/>
              <a:t>b) Students that study only an hour a day will likely fail</a:t>
            </a:r>
          </a:p>
          <a:p>
            <a:pPr marL="0" indent="0">
              <a:buNone/>
            </a:pPr>
            <a:r>
              <a:rPr lang="en-CA" altLang="en-US" sz="2200" dirty="0"/>
              <a:t>c) Based on the LSRL, students that study 4 hours a day will on average get about 90%</a:t>
            </a:r>
            <a:br>
              <a:rPr lang="en-CA" altLang="en-US" sz="2200" dirty="0"/>
            </a:br>
            <a:endParaRPr lang="en-CA" altLang="en-US" sz="1200" dirty="0"/>
          </a:p>
          <a:p>
            <a:pPr marL="0" indent="0">
              <a:buNone/>
            </a:pPr>
            <a:r>
              <a:rPr lang="en-CA" altLang="en-US" sz="2200" dirty="0"/>
              <a:t>d) Based on the LSRL, students that study 3 hours a day will get a predicted mark of 75%</a:t>
            </a:r>
          </a:p>
          <a:p>
            <a:pPr marL="0" indent="0">
              <a:buNone/>
            </a:pPr>
            <a:endParaRPr lang="en-CA" altLang="en-US" sz="1200" dirty="0"/>
          </a:p>
          <a:p>
            <a:pPr marL="0" indent="0">
              <a:buNone/>
            </a:pPr>
            <a:r>
              <a:rPr lang="en-CA" altLang="en-US" sz="2200" dirty="0"/>
              <a:t>e) The LSRL can be used to predict actual marks of students in this course</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902E8-6B0C-4227-9F89-E2DD5678EA62}"/>
              </a:ext>
            </a:extLst>
          </p:cNvPr>
          <p:cNvSpPr>
            <a:spLocks noGrp="1"/>
          </p:cNvSpPr>
          <p:nvPr>
            <p:ph type="title"/>
          </p:nvPr>
        </p:nvSpPr>
        <p:spPr>
          <a:xfrm>
            <a:off x="1860550" y="100013"/>
            <a:ext cx="7467600" cy="666750"/>
          </a:xfrm>
        </p:spPr>
        <p:txBody>
          <a:bodyPr/>
          <a:lstStyle/>
          <a:p>
            <a:pPr eaLnBrk="1" fontAlgn="auto" hangingPunct="1">
              <a:spcAft>
                <a:spcPts val="0"/>
              </a:spcAft>
              <a:defRPr/>
            </a:pPr>
            <a:r>
              <a:rPr lang="en-CA" dirty="0"/>
              <a:t>Finding Equation of LSRL:</a:t>
            </a:r>
          </a:p>
        </p:txBody>
      </p:sp>
      <p:graphicFrame>
        <p:nvGraphicFramePr>
          <p:cNvPr id="4" name="Object 4">
            <a:extLst>
              <a:ext uri="{FF2B5EF4-FFF2-40B4-BE49-F238E27FC236}">
                <a16:creationId xmlns:a16="http://schemas.microsoft.com/office/drawing/2014/main" id="{84DD6305-2532-4823-95A9-E2F948453E7F}"/>
              </a:ext>
            </a:extLst>
          </p:cNvPr>
          <p:cNvGraphicFramePr>
            <a:graphicFrameLocks noChangeAspect="1"/>
          </p:cNvGraphicFramePr>
          <p:nvPr/>
        </p:nvGraphicFramePr>
        <p:xfrm>
          <a:off x="2090738" y="965201"/>
          <a:ext cx="1758950" cy="627063"/>
        </p:xfrm>
        <a:graphic>
          <a:graphicData uri="http://schemas.openxmlformats.org/presentationml/2006/ole">
            <mc:AlternateContent xmlns:mc="http://schemas.openxmlformats.org/markup-compatibility/2006">
              <mc:Choice xmlns:v="urn:schemas-microsoft-com:vml" Requires="v">
                <p:oleObj name="Equation" r:id="rId4" imgW="748975" imgH="266584" progId="Equation.DSMT4">
                  <p:embed/>
                </p:oleObj>
              </mc:Choice>
              <mc:Fallback>
                <p:oleObj name="Equation" r:id="rId4" imgW="748975" imgH="266584" progId="Equation.DSMT4">
                  <p:embed/>
                  <p:pic>
                    <p:nvPicPr>
                      <p:cNvPr id="4" name="Object 4">
                        <a:extLst>
                          <a:ext uri="{FF2B5EF4-FFF2-40B4-BE49-F238E27FC236}">
                            <a16:creationId xmlns:a16="http://schemas.microsoft.com/office/drawing/2014/main" id="{84DD6305-2532-4823-95A9-E2F948453E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0738" y="965201"/>
                        <a:ext cx="1758950" cy="627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3">
            <a:extLst>
              <a:ext uri="{FF2B5EF4-FFF2-40B4-BE49-F238E27FC236}">
                <a16:creationId xmlns:a16="http://schemas.microsoft.com/office/drawing/2014/main" id="{38180029-DF33-4FF9-92E1-0F1A8A038536}"/>
              </a:ext>
            </a:extLst>
          </p:cNvPr>
          <p:cNvGraphicFramePr>
            <a:graphicFrameLocks noChangeAspect="1"/>
          </p:cNvGraphicFramePr>
          <p:nvPr/>
        </p:nvGraphicFramePr>
        <p:xfrm>
          <a:off x="2330450" y="1858963"/>
          <a:ext cx="1587500" cy="1162050"/>
        </p:xfrm>
        <a:graphic>
          <a:graphicData uri="http://schemas.openxmlformats.org/presentationml/2006/ole">
            <mc:AlternateContent xmlns:mc="http://schemas.openxmlformats.org/markup-compatibility/2006">
              <mc:Choice xmlns:v="urn:schemas-microsoft-com:vml" Requires="v">
                <p:oleObj name="Equation" r:id="rId6" imgW="660113" imgH="482391" progId="Equation.DSMT4">
                  <p:embed/>
                </p:oleObj>
              </mc:Choice>
              <mc:Fallback>
                <p:oleObj name="Equation" r:id="rId6" imgW="660113" imgH="482391" progId="Equation.DSMT4">
                  <p:embed/>
                  <p:pic>
                    <p:nvPicPr>
                      <p:cNvPr id="5" name="Object 3">
                        <a:extLst>
                          <a:ext uri="{FF2B5EF4-FFF2-40B4-BE49-F238E27FC236}">
                            <a16:creationId xmlns:a16="http://schemas.microsoft.com/office/drawing/2014/main" id="{38180029-DF33-4FF9-92E1-0F1A8A0385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0450" y="1858963"/>
                        <a:ext cx="1587500" cy="1162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4">
            <a:extLst>
              <a:ext uri="{FF2B5EF4-FFF2-40B4-BE49-F238E27FC236}">
                <a16:creationId xmlns:a16="http://schemas.microsoft.com/office/drawing/2014/main" id="{FEC9E2E4-04E1-4806-9AE0-8551BA64A955}"/>
              </a:ext>
            </a:extLst>
          </p:cNvPr>
          <p:cNvGraphicFramePr>
            <a:graphicFrameLocks noChangeAspect="1"/>
          </p:cNvGraphicFramePr>
          <p:nvPr/>
        </p:nvGraphicFramePr>
        <p:xfrm>
          <a:off x="2400301" y="3467100"/>
          <a:ext cx="976313" cy="598488"/>
        </p:xfrm>
        <a:graphic>
          <a:graphicData uri="http://schemas.openxmlformats.org/presentationml/2006/ole">
            <mc:AlternateContent xmlns:mc="http://schemas.openxmlformats.org/markup-compatibility/2006">
              <mc:Choice xmlns:v="urn:schemas-microsoft-com:vml" Requires="v">
                <p:oleObj name="Equation" r:id="rId8" imgW="457200" imgH="279400" progId="Equation.DSMT4">
                  <p:embed/>
                </p:oleObj>
              </mc:Choice>
              <mc:Fallback>
                <p:oleObj name="Equation" r:id="rId8" imgW="457200" imgH="279400" progId="Equation.DSMT4">
                  <p:embed/>
                  <p:pic>
                    <p:nvPicPr>
                      <p:cNvPr id="6" name="Object 4">
                        <a:extLst>
                          <a:ext uri="{FF2B5EF4-FFF2-40B4-BE49-F238E27FC236}">
                            <a16:creationId xmlns:a16="http://schemas.microsoft.com/office/drawing/2014/main" id="{FEC9E2E4-04E1-4806-9AE0-8551BA64A95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0301" y="3467100"/>
                        <a:ext cx="976313" cy="598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Content Placeholder 2">
            <a:extLst>
              <a:ext uri="{FF2B5EF4-FFF2-40B4-BE49-F238E27FC236}">
                <a16:creationId xmlns:a16="http://schemas.microsoft.com/office/drawing/2014/main" id="{0C6A2533-434C-4D9E-9A87-30FD3F7DF6C9}"/>
              </a:ext>
            </a:extLst>
          </p:cNvPr>
          <p:cNvSpPr txBox="1">
            <a:spLocks/>
          </p:cNvSpPr>
          <p:nvPr/>
        </p:nvSpPr>
        <p:spPr bwMode="auto">
          <a:xfrm>
            <a:off x="4260851" y="973138"/>
            <a:ext cx="6272213" cy="546100"/>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buFont typeface="Wingdings" pitchFamily="2" charset="2"/>
              <a:buChar char=""/>
              <a:defRPr/>
            </a:pPr>
            <a:r>
              <a:rPr lang="en-CA" sz="2100" dirty="0">
                <a:latin typeface="+mj-lt"/>
                <a:cs typeface="+mn-cs"/>
              </a:rPr>
              <a:t>Equation for the Least square regression line</a:t>
            </a:r>
          </a:p>
        </p:txBody>
      </p:sp>
      <p:sp>
        <p:nvSpPr>
          <p:cNvPr id="8" name="Content Placeholder 2">
            <a:extLst>
              <a:ext uri="{FF2B5EF4-FFF2-40B4-BE49-F238E27FC236}">
                <a16:creationId xmlns:a16="http://schemas.microsoft.com/office/drawing/2014/main" id="{D80359A1-CCAF-488B-A983-EBFF1F66DD9B}"/>
              </a:ext>
            </a:extLst>
          </p:cNvPr>
          <p:cNvSpPr txBox="1">
            <a:spLocks/>
          </p:cNvSpPr>
          <p:nvPr/>
        </p:nvSpPr>
        <p:spPr bwMode="auto">
          <a:xfrm>
            <a:off x="4562476" y="1716088"/>
            <a:ext cx="5675313" cy="1524000"/>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buFont typeface="Wingdings" pitchFamily="2" charset="2"/>
              <a:buChar char=""/>
              <a:defRPr/>
            </a:pPr>
            <a:r>
              <a:rPr lang="en-CA" sz="2100" dirty="0">
                <a:latin typeface="+mj-lt"/>
                <a:cs typeface="+mn-cs"/>
              </a:rPr>
              <a:t>b: Slope of the LSRL</a:t>
            </a:r>
          </a:p>
          <a:p>
            <a:pPr marL="273050" indent="-273050" eaLnBrk="1" hangingPunct="1">
              <a:spcBef>
                <a:spcPts val="600"/>
              </a:spcBef>
              <a:buClr>
                <a:schemeClr val="accent1"/>
              </a:buClr>
              <a:buSzPct val="70000"/>
              <a:buFont typeface="Wingdings" pitchFamily="2" charset="2"/>
              <a:buChar char=""/>
              <a:defRPr/>
            </a:pPr>
            <a:r>
              <a:rPr lang="en-CA" sz="2100" dirty="0">
                <a:latin typeface="+mj-lt"/>
                <a:cs typeface="+mn-cs"/>
              </a:rPr>
              <a:t>‘r’ is the correlation</a:t>
            </a:r>
          </a:p>
          <a:p>
            <a:pPr marL="273050" indent="-273050" eaLnBrk="1" hangingPunct="1">
              <a:spcBef>
                <a:spcPts val="600"/>
              </a:spcBef>
              <a:buClr>
                <a:schemeClr val="accent1"/>
              </a:buClr>
              <a:buSzPct val="70000"/>
              <a:buFont typeface="Wingdings" pitchFamily="2" charset="2"/>
              <a:buChar char=""/>
              <a:defRPr/>
            </a:pPr>
            <a:r>
              <a:rPr lang="en-CA" sz="2100" dirty="0" err="1">
                <a:latin typeface="+mj-lt"/>
                <a:cs typeface="Arial" charset="0"/>
              </a:rPr>
              <a:t>S</a:t>
            </a:r>
            <a:r>
              <a:rPr lang="en-CA" sz="2100" baseline="-25000" dirty="0" err="1">
                <a:latin typeface="+mj-lt"/>
                <a:cs typeface="Arial" charset="0"/>
              </a:rPr>
              <a:t>x</a:t>
            </a:r>
            <a:r>
              <a:rPr lang="en-CA" sz="2100" dirty="0">
                <a:latin typeface="+mj-lt"/>
                <a:cs typeface="Arial" charset="0"/>
              </a:rPr>
              <a:t> and </a:t>
            </a:r>
            <a:r>
              <a:rPr lang="en-CA" sz="2100" dirty="0" err="1">
                <a:latin typeface="+mj-lt"/>
                <a:cs typeface="Arial" charset="0"/>
              </a:rPr>
              <a:t>S</a:t>
            </a:r>
            <a:r>
              <a:rPr lang="en-CA" sz="2100" baseline="-25000" dirty="0" err="1">
                <a:latin typeface="+mj-lt"/>
                <a:cs typeface="Arial" charset="0"/>
              </a:rPr>
              <a:t>y</a:t>
            </a:r>
            <a:r>
              <a:rPr lang="en-CA" sz="2100" dirty="0">
                <a:latin typeface="+mj-lt"/>
                <a:cs typeface="Arial" charset="0"/>
              </a:rPr>
              <a:t> are the standard deviations of each data set “x” and “y”</a:t>
            </a:r>
          </a:p>
          <a:p>
            <a:pPr marL="273050" indent="-273050" eaLnBrk="1" hangingPunct="1">
              <a:spcBef>
                <a:spcPts val="600"/>
              </a:spcBef>
              <a:buClr>
                <a:schemeClr val="accent1"/>
              </a:buClr>
              <a:buSzPct val="70000"/>
              <a:buFont typeface="Wingdings" pitchFamily="2" charset="2"/>
              <a:buChar char=""/>
              <a:defRPr/>
            </a:pPr>
            <a:endParaRPr lang="en-CA" sz="2100" dirty="0">
              <a:latin typeface="+mj-lt"/>
              <a:cs typeface="+mn-cs"/>
            </a:endParaRPr>
          </a:p>
        </p:txBody>
      </p:sp>
      <p:sp>
        <p:nvSpPr>
          <p:cNvPr id="10" name="Content Placeholder 2">
            <a:extLst>
              <a:ext uri="{FF2B5EF4-FFF2-40B4-BE49-F238E27FC236}">
                <a16:creationId xmlns:a16="http://schemas.microsoft.com/office/drawing/2014/main" id="{6FAA7011-B372-44A0-9BB3-3239DC381959}"/>
              </a:ext>
            </a:extLst>
          </p:cNvPr>
          <p:cNvSpPr txBox="1">
            <a:spLocks/>
          </p:cNvSpPr>
          <p:nvPr/>
        </p:nvSpPr>
        <p:spPr bwMode="auto">
          <a:xfrm>
            <a:off x="4572000" y="3433763"/>
            <a:ext cx="5651500" cy="1098550"/>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buFont typeface="Wingdings" pitchFamily="2" charset="2"/>
              <a:buChar char=""/>
              <a:defRPr/>
            </a:pPr>
            <a:r>
              <a:rPr lang="en-CA" sz="2100" dirty="0">
                <a:latin typeface="+mj-lt"/>
                <a:cs typeface="+mn-cs"/>
              </a:rPr>
              <a:t>      and       are the means of each data set.  The LSRL must cross through the coordinates of</a:t>
            </a:r>
          </a:p>
        </p:txBody>
      </p:sp>
      <p:graphicFrame>
        <p:nvGraphicFramePr>
          <p:cNvPr id="11" name="Object 5">
            <a:extLst>
              <a:ext uri="{FF2B5EF4-FFF2-40B4-BE49-F238E27FC236}">
                <a16:creationId xmlns:a16="http://schemas.microsoft.com/office/drawing/2014/main" id="{EC3FAF72-96D3-4EC4-A720-79E7E7E40DCB}"/>
              </a:ext>
            </a:extLst>
          </p:cNvPr>
          <p:cNvGraphicFramePr>
            <a:graphicFrameLocks noChangeAspect="1"/>
          </p:cNvGraphicFramePr>
          <p:nvPr/>
        </p:nvGraphicFramePr>
        <p:xfrm>
          <a:off x="2241550" y="4467226"/>
          <a:ext cx="1517650" cy="434975"/>
        </p:xfrm>
        <a:graphic>
          <a:graphicData uri="http://schemas.openxmlformats.org/presentationml/2006/ole">
            <mc:AlternateContent xmlns:mc="http://schemas.openxmlformats.org/markup-compatibility/2006">
              <mc:Choice xmlns:v="urn:schemas-microsoft-com:vml" Requires="v">
                <p:oleObj name="Equation" r:id="rId10" imgW="710891" imgH="203112" progId="Equation.DSMT4">
                  <p:embed/>
                </p:oleObj>
              </mc:Choice>
              <mc:Fallback>
                <p:oleObj name="Equation" r:id="rId10" imgW="710891" imgH="203112" progId="Equation.DSMT4">
                  <p:embed/>
                  <p:pic>
                    <p:nvPicPr>
                      <p:cNvPr id="11" name="Object 5">
                        <a:extLst>
                          <a:ext uri="{FF2B5EF4-FFF2-40B4-BE49-F238E27FC236}">
                            <a16:creationId xmlns:a16="http://schemas.microsoft.com/office/drawing/2014/main" id="{EC3FAF72-96D3-4EC4-A720-79E7E7E40DC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41550" y="4467226"/>
                        <a:ext cx="151765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6">
            <a:extLst>
              <a:ext uri="{FF2B5EF4-FFF2-40B4-BE49-F238E27FC236}">
                <a16:creationId xmlns:a16="http://schemas.microsoft.com/office/drawing/2014/main" id="{1CF69F81-4C82-4764-99B4-002C4B6562B8}"/>
              </a:ext>
            </a:extLst>
          </p:cNvPr>
          <p:cNvGraphicFramePr>
            <a:graphicFrameLocks noChangeAspect="1"/>
          </p:cNvGraphicFramePr>
          <p:nvPr/>
        </p:nvGraphicFramePr>
        <p:xfrm>
          <a:off x="4921251" y="3433764"/>
          <a:ext cx="379413" cy="407987"/>
        </p:xfrm>
        <a:graphic>
          <a:graphicData uri="http://schemas.openxmlformats.org/presentationml/2006/ole">
            <mc:AlternateContent xmlns:mc="http://schemas.openxmlformats.org/markup-compatibility/2006">
              <mc:Choice xmlns:v="urn:schemas-microsoft-com:vml" Requires="v">
                <p:oleObj name="Equation" r:id="rId12" imgW="177646" imgH="190335" progId="Equation.DSMT4">
                  <p:embed/>
                </p:oleObj>
              </mc:Choice>
              <mc:Fallback>
                <p:oleObj name="Equation" r:id="rId12" imgW="177646" imgH="190335" progId="Equation.DSMT4">
                  <p:embed/>
                  <p:pic>
                    <p:nvPicPr>
                      <p:cNvPr id="13" name="Object 6">
                        <a:extLst>
                          <a:ext uri="{FF2B5EF4-FFF2-40B4-BE49-F238E27FC236}">
                            <a16:creationId xmlns:a16="http://schemas.microsoft.com/office/drawing/2014/main" id="{1CF69F81-4C82-4764-99B4-002C4B6562B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21251" y="3433764"/>
                        <a:ext cx="379413" cy="407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7">
            <a:extLst>
              <a:ext uri="{FF2B5EF4-FFF2-40B4-BE49-F238E27FC236}">
                <a16:creationId xmlns:a16="http://schemas.microsoft.com/office/drawing/2014/main" id="{C87D43E6-6112-4906-8603-565D5A88DAAE}"/>
              </a:ext>
            </a:extLst>
          </p:cNvPr>
          <p:cNvGraphicFramePr>
            <a:graphicFrameLocks noChangeAspect="1"/>
          </p:cNvGraphicFramePr>
          <p:nvPr/>
        </p:nvGraphicFramePr>
        <p:xfrm>
          <a:off x="5934075" y="3436939"/>
          <a:ext cx="325438" cy="407987"/>
        </p:xfrm>
        <a:graphic>
          <a:graphicData uri="http://schemas.openxmlformats.org/presentationml/2006/ole">
            <mc:AlternateContent xmlns:mc="http://schemas.openxmlformats.org/markup-compatibility/2006">
              <mc:Choice xmlns:v="urn:schemas-microsoft-com:vml" Requires="v">
                <p:oleObj name="Equation" r:id="rId14" imgW="152334" imgH="190417" progId="Equation.DSMT4">
                  <p:embed/>
                </p:oleObj>
              </mc:Choice>
              <mc:Fallback>
                <p:oleObj name="Equation" r:id="rId14" imgW="152334" imgH="190417" progId="Equation.DSMT4">
                  <p:embed/>
                  <p:pic>
                    <p:nvPicPr>
                      <p:cNvPr id="14" name="Object 7">
                        <a:extLst>
                          <a:ext uri="{FF2B5EF4-FFF2-40B4-BE49-F238E27FC236}">
                            <a16:creationId xmlns:a16="http://schemas.microsoft.com/office/drawing/2014/main" id="{C87D43E6-6112-4906-8603-565D5A88DAA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34075" y="3436939"/>
                        <a:ext cx="325438" cy="407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 name="Content Placeholder 2">
            <a:extLst>
              <a:ext uri="{FF2B5EF4-FFF2-40B4-BE49-F238E27FC236}">
                <a16:creationId xmlns:a16="http://schemas.microsoft.com/office/drawing/2014/main" id="{1C97EF49-7F9F-4A5F-BD73-806EB72DF08B}"/>
              </a:ext>
            </a:extLst>
          </p:cNvPr>
          <p:cNvSpPr txBox="1">
            <a:spLocks/>
          </p:cNvSpPr>
          <p:nvPr/>
        </p:nvSpPr>
        <p:spPr bwMode="auto">
          <a:xfrm>
            <a:off x="4549775" y="4660900"/>
            <a:ext cx="5194300" cy="476250"/>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buFont typeface="Wingdings" pitchFamily="2" charset="2"/>
              <a:buChar char=""/>
              <a:defRPr/>
            </a:pPr>
            <a:r>
              <a:rPr lang="en-CA" sz="2100" dirty="0">
                <a:latin typeface="+mj-lt"/>
                <a:cs typeface="+mn-cs"/>
              </a:rPr>
              <a:t>‘a’: Y-intercept of the LSRL</a:t>
            </a:r>
          </a:p>
        </p:txBody>
      </p:sp>
      <p:sp>
        <p:nvSpPr>
          <p:cNvPr id="16" name="Rectangle 15">
            <a:extLst>
              <a:ext uri="{FF2B5EF4-FFF2-40B4-BE49-F238E27FC236}">
                <a16:creationId xmlns:a16="http://schemas.microsoft.com/office/drawing/2014/main" id="{FAF5DA38-D1FF-477F-8BD3-05BC035A1B85}"/>
              </a:ext>
            </a:extLst>
          </p:cNvPr>
          <p:cNvSpPr/>
          <p:nvPr/>
        </p:nvSpPr>
        <p:spPr>
          <a:xfrm>
            <a:off x="1954214" y="954088"/>
            <a:ext cx="2084387" cy="6731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17" name="Rectangle 16">
            <a:extLst>
              <a:ext uri="{FF2B5EF4-FFF2-40B4-BE49-F238E27FC236}">
                <a16:creationId xmlns:a16="http://schemas.microsoft.com/office/drawing/2014/main" id="{50FE75E8-BF49-42E9-9B5E-5ABCA2057FEB}"/>
              </a:ext>
            </a:extLst>
          </p:cNvPr>
          <p:cNvSpPr/>
          <p:nvPr/>
        </p:nvSpPr>
        <p:spPr>
          <a:xfrm>
            <a:off x="1944689" y="1766889"/>
            <a:ext cx="2084387" cy="1271587"/>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18" name="Rectangle 17">
            <a:extLst>
              <a:ext uri="{FF2B5EF4-FFF2-40B4-BE49-F238E27FC236}">
                <a16:creationId xmlns:a16="http://schemas.microsoft.com/office/drawing/2014/main" id="{D7C17F50-C658-4F17-B93B-F43660800515}"/>
              </a:ext>
            </a:extLst>
          </p:cNvPr>
          <p:cNvSpPr/>
          <p:nvPr/>
        </p:nvSpPr>
        <p:spPr>
          <a:xfrm>
            <a:off x="1935164" y="4217988"/>
            <a:ext cx="2085975" cy="8382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19" name="Content Placeholder 2">
            <a:extLst>
              <a:ext uri="{FF2B5EF4-FFF2-40B4-BE49-F238E27FC236}">
                <a16:creationId xmlns:a16="http://schemas.microsoft.com/office/drawing/2014/main" id="{5A8ABFCF-00ED-4FD1-AA8F-69D0DBCBDAAF}"/>
              </a:ext>
            </a:extLst>
          </p:cNvPr>
          <p:cNvSpPr txBox="1">
            <a:spLocks/>
          </p:cNvSpPr>
          <p:nvPr/>
        </p:nvSpPr>
        <p:spPr bwMode="auto">
          <a:xfrm>
            <a:off x="1743076" y="5257801"/>
            <a:ext cx="8359775" cy="1331913"/>
          </a:xfrm>
          <a:prstGeom prst="rect">
            <a:avLst/>
          </a:prstGeom>
          <a:noFill/>
          <a:ln w="9525">
            <a:noFill/>
            <a:miter lim="800000"/>
            <a:headEnd/>
            <a:tailEnd/>
          </a:ln>
        </p:spPr>
        <p:txBody>
          <a:bodyPr/>
          <a:lstStyle/>
          <a:p>
            <a:pPr eaLnBrk="1" hangingPunct="1">
              <a:spcBef>
                <a:spcPts val="600"/>
              </a:spcBef>
              <a:defRPr/>
            </a:pPr>
            <a:r>
              <a:rPr lang="en-US" sz="2000" dirty="0">
                <a:latin typeface="+mj-lt"/>
                <a:cs typeface="Arial" charset="0"/>
              </a:rPr>
              <a:t>Two conditions must exist before fitting an LSRL to data:</a:t>
            </a:r>
          </a:p>
          <a:p>
            <a:pPr eaLnBrk="1" hangingPunct="1">
              <a:spcBef>
                <a:spcPts val="600"/>
              </a:spcBef>
              <a:defRPr/>
            </a:pPr>
            <a:r>
              <a:rPr lang="en-US" sz="2100" dirty="0">
                <a:latin typeface="+mj-lt"/>
                <a:cs typeface="Arial" charset="0"/>
              </a:rPr>
              <a:t>1. The data must show a </a:t>
            </a:r>
            <a:r>
              <a:rPr lang="en-US" sz="2100" b="1" dirty="0">
                <a:latin typeface="+mj-lt"/>
                <a:cs typeface="Arial" charset="0"/>
              </a:rPr>
              <a:t>linear</a:t>
            </a:r>
            <a:r>
              <a:rPr lang="en-US" sz="2100" dirty="0">
                <a:latin typeface="+mj-lt"/>
                <a:cs typeface="Arial" charset="0"/>
              </a:rPr>
              <a:t> trend (we use </a:t>
            </a:r>
            <a:r>
              <a:rPr lang="en-US" sz="2100" i="1" dirty="0">
                <a:latin typeface="+mj-lt"/>
                <a:cs typeface="Arial" charset="0"/>
              </a:rPr>
              <a:t>r </a:t>
            </a:r>
            <a:r>
              <a:rPr lang="en-US" sz="2100" dirty="0">
                <a:latin typeface="+mj-lt"/>
                <a:cs typeface="Arial" charset="0"/>
              </a:rPr>
              <a:t>for this)</a:t>
            </a:r>
            <a:endParaRPr lang="en-CA" sz="2100" dirty="0">
              <a:latin typeface="+mj-lt"/>
              <a:cs typeface="Arial" charset="0"/>
            </a:endParaRPr>
          </a:p>
          <a:p>
            <a:pPr eaLnBrk="1" hangingPunct="1">
              <a:spcBef>
                <a:spcPts val="600"/>
              </a:spcBef>
              <a:defRPr/>
            </a:pPr>
            <a:r>
              <a:rPr lang="en-US" sz="2100" dirty="0">
                <a:latin typeface="+mj-lt"/>
                <a:cs typeface="Arial" charset="0"/>
              </a:rPr>
              <a:t>2. There must be an </a:t>
            </a:r>
            <a:r>
              <a:rPr lang="en-US" sz="2100" b="1" dirty="0">
                <a:latin typeface="+mj-lt"/>
                <a:cs typeface="Arial" charset="0"/>
              </a:rPr>
              <a:t>explanatory/response </a:t>
            </a:r>
            <a:r>
              <a:rPr lang="en-US" sz="2100" dirty="0">
                <a:latin typeface="+mj-lt"/>
                <a:cs typeface="Arial" charset="0"/>
              </a:rPr>
              <a:t>relationship</a:t>
            </a:r>
            <a:endParaRPr lang="en-CA" sz="2100" dirty="0">
              <a:latin typeface="+mj-lt"/>
              <a:cs typeface="+mn-cs"/>
            </a:endParaRPr>
          </a:p>
        </p:txBody>
      </p:sp>
      <p:graphicFrame>
        <p:nvGraphicFramePr>
          <p:cNvPr id="20" name="Object 8">
            <a:extLst>
              <a:ext uri="{FF2B5EF4-FFF2-40B4-BE49-F238E27FC236}">
                <a16:creationId xmlns:a16="http://schemas.microsoft.com/office/drawing/2014/main" id="{1B16BF49-8995-45EF-8A37-4337A80E6CF9}"/>
              </a:ext>
            </a:extLst>
          </p:cNvPr>
          <p:cNvGraphicFramePr>
            <a:graphicFrameLocks noChangeAspect="1"/>
          </p:cNvGraphicFramePr>
          <p:nvPr/>
        </p:nvGraphicFramePr>
        <p:xfrm>
          <a:off x="6719888" y="4076701"/>
          <a:ext cx="760412" cy="466725"/>
        </p:xfrm>
        <a:graphic>
          <a:graphicData uri="http://schemas.openxmlformats.org/presentationml/2006/ole">
            <mc:AlternateContent xmlns:mc="http://schemas.openxmlformats.org/markup-compatibility/2006">
              <mc:Choice xmlns:v="urn:schemas-microsoft-com:vml" Requires="v">
                <p:oleObj name="Equation" r:id="rId16" imgW="457200" imgH="279400" progId="Equation.DSMT4">
                  <p:embed/>
                </p:oleObj>
              </mc:Choice>
              <mc:Fallback>
                <p:oleObj name="Equation" r:id="rId16" imgW="457200" imgH="279400" progId="Equation.DSMT4">
                  <p:embed/>
                  <p:pic>
                    <p:nvPicPr>
                      <p:cNvPr id="20" name="Object 8">
                        <a:extLst>
                          <a:ext uri="{FF2B5EF4-FFF2-40B4-BE49-F238E27FC236}">
                            <a16:creationId xmlns:a16="http://schemas.microsoft.com/office/drawing/2014/main" id="{1B16BF49-8995-45EF-8A37-4337A80E6CF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19888" y="4076701"/>
                        <a:ext cx="760412"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Rectangle 2">
            <a:extLst>
              <a:ext uri="{FF2B5EF4-FFF2-40B4-BE49-F238E27FC236}">
                <a16:creationId xmlns:a16="http://schemas.microsoft.com/office/drawing/2014/main" id="{B2FE2C46-D03B-497C-9D2A-5A17E34751C7}"/>
              </a:ext>
            </a:extLst>
          </p:cNvPr>
          <p:cNvSpPr/>
          <p:nvPr/>
        </p:nvSpPr>
        <p:spPr>
          <a:xfrm>
            <a:off x="4327526" y="954089"/>
            <a:ext cx="6081713" cy="5635625"/>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9" name="TextBox 8">
            <a:extLst>
              <a:ext uri="{FF2B5EF4-FFF2-40B4-BE49-F238E27FC236}">
                <a16:creationId xmlns:a16="http://schemas.microsoft.com/office/drawing/2014/main" id="{D2564852-2CCA-486D-BC07-3DFB0626EDB4}"/>
              </a:ext>
            </a:extLst>
          </p:cNvPr>
          <p:cNvSpPr txBox="1">
            <a:spLocks noChangeArrowheads="1"/>
          </p:cNvSpPr>
          <p:nvPr/>
        </p:nvSpPr>
        <p:spPr bwMode="auto">
          <a:xfrm>
            <a:off x="4303714" y="1277939"/>
            <a:ext cx="593407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To find the “correlation coefficient” (r) and the equation for the “least square regression line” just use the Ti-83!</a:t>
            </a:r>
          </a:p>
          <a:p>
            <a:endParaRPr lang="en-CA" altLang="en-US"/>
          </a:p>
          <a:p>
            <a:r>
              <a:rPr lang="en-CA" altLang="en-US"/>
              <a:t>Don’t bother calculating using the formula!!</a:t>
            </a:r>
          </a:p>
        </p:txBody>
      </p:sp>
      <p:sp>
        <p:nvSpPr>
          <p:cNvPr id="21" name="TextBox 20">
            <a:extLst>
              <a:ext uri="{FF2B5EF4-FFF2-40B4-BE49-F238E27FC236}">
                <a16:creationId xmlns:a16="http://schemas.microsoft.com/office/drawing/2014/main" id="{6390E74D-9646-48C2-BF8D-086D27171E74}"/>
              </a:ext>
            </a:extLst>
          </p:cNvPr>
          <p:cNvSpPr txBox="1">
            <a:spLocks noChangeArrowheads="1"/>
          </p:cNvSpPr>
          <p:nvPr/>
        </p:nvSpPr>
        <p:spPr bwMode="auto">
          <a:xfrm>
            <a:off x="4294189" y="2690813"/>
            <a:ext cx="5934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Note: Make sure you turn “Diagnostic on” with Ti-83!!</a:t>
            </a:r>
          </a:p>
          <a:p>
            <a:r>
              <a:rPr lang="en-CA" altLang="en-US"/>
              <a:t>Go to “Catalog” by pressing “2</a:t>
            </a:r>
            <a:r>
              <a:rPr lang="en-CA" altLang="en-US" baseline="30000"/>
              <a:t>nd</a:t>
            </a:r>
            <a:r>
              <a:rPr lang="en-CA" altLang="en-US"/>
              <a:t>” and “0”</a:t>
            </a:r>
          </a:p>
        </p:txBody>
      </p:sp>
      <p:sp>
        <p:nvSpPr>
          <p:cNvPr id="22" name="TextBox 21">
            <a:extLst>
              <a:ext uri="{FF2B5EF4-FFF2-40B4-BE49-F238E27FC236}">
                <a16:creationId xmlns:a16="http://schemas.microsoft.com/office/drawing/2014/main" id="{D16EF9F3-9A01-4906-8480-039317134355}"/>
              </a:ext>
            </a:extLst>
          </p:cNvPr>
          <p:cNvSpPr txBox="1">
            <a:spLocks noChangeArrowheads="1"/>
          </p:cNvSpPr>
          <p:nvPr/>
        </p:nvSpPr>
        <p:spPr bwMode="auto">
          <a:xfrm>
            <a:off x="4283076" y="3405188"/>
            <a:ext cx="5934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Press “STAT” and “4:LinREg(ax+b)” after your data set is typed into L1 and L2</a:t>
            </a:r>
          </a:p>
        </p:txBody>
      </p:sp>
      <p:pic>
        <p:nvPicPr>
          <p:cNvPr id="12" name="Picture 11">
            <a:extLst>
              <a:ext uri="{FF2B5EF4-FFF2-40B4-BE49-F238E27FC236}">
                <a16:creationId xmlns:a16="http://schemas.microsoft.com/office/drawing/2014/main" id="{83B915A0-2A8B-4C92-AA4A-7FC5D830EB0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44989" y="4217989"/>
            <a:ext cx="1914525"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0E9CFBE3-D43E-473B-93B4-5A820B81C36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396039" y="4211639"/>
            <a:ext cx="3552825"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a:extLst>
              <a:ext uri="{FF2B5EF4-FFF2-40B4-BE49-F238E27FC236}">
                <a16:creationId xmlns:a16="http://schemas.microsoft.com/office/drawing/2014/main" id="{481DA180-6FC0-40B0-B8E2-85291A9F2E7E}"/>
              </a:ext>
            </a:extLst>
          </p:cNvPr>
          <p:cNvSpPr txBox="1">
            <a:spLocks noChangeArrowheads="1"/>
          </p:cNvSpPr>
          <p:nvPr/>
        </p:nvSpPr>
        <p:spPr bwMode="auto">
          <a:xfrm>
            <a:off x="2216151" y="2613025"/>
            <a:ext cx="1052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(slope)</a:t>
            </a:r>
          </a:p>
        </p:txBody>
      </p:sp>
      <p:sp>
        <p:nvSpPr>
          <p:cNvPr id="26" name="TextBox 25">
            <a:extLst>
              <a:ext uri="{FF2B5EF4-FFF2-40B4-BE49-F238E27FC236}">
                <a16:creationId xmlns:a16="http://schemas.microsoft.com/office/drawing/2014/main" id="{F9C860AD-F931-49BD-A739-FC8C4D388495}"/>
              </a:ext>
            </a:extLst>
          </p:cNvPr>
          <p:cNvSpPr txBox="1">
            <a:spLocks noChangeArrowheads="1"/>
          </p:cNvSpPr>
          <p:nvPr/>
        </p:nvSpPr>
        <p:spPr bwMode="auto">
          <a:xfrm>
            <a:off x="2228851" y="4186238"/>
            <a:ext cx="1717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(Y-intercept)</a:t>
            </a:r>
          </a:p>
        </p:txBody>
      </p:sp>
      <p:sp>
        <p:nvSpPr>
          <p:cNvPr id="27" name="TextBox 26">
            <a:extLst>
              <a:ext uri="{FF2B5EF4-FFF2-40B4-BE49-F238E27FC236}">
                <a16:creationId xmlns:a16="http://schemas.microsoft.com/office/drawing/2014/main" id="{4CEB49C1-B01E-4CB2-BFB0-F0285AF19077}"/>
              </a:ext>
            </a:extLst>
          </p:cNvPr>
          <p:cNvSpPr txBox="1">
            <a:spLocks noChangeArrowheads="1"/>
          </p:cNvSpPr>
          <p:nvPr/>
        </p:nvSpPr>
        <p:spPr bwMode="auto">
          <a:xfrm>
            <a:off x="2179639" y="3192463"/>
            <a:ext cx="1717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Mean “x” &amp; “y”</a:t>
            </a:r>
          </a:p>
        </p:txBody>
      </p:sp>
      <p:sp>
        <p:nvSpPr>
          <p:cNvPr id="28" name="Rectangle 27">
            <a:extLst>
              <a:ext uri="{FF2B5EF4-FFF2-40B4-BE49-F238E27FC236}">
                <a16:creationId xmlns:a16="http://schemas.microsoft.com/office/drawing/2014/main" id="{5E0F5A9D-4A2A-41E5-BDE2-AF0E0D07973F}"/>
              </a:ext>
            </a:extLst>
          </p:cNvPr>
          <p:cNvSpPr/>
          <p:nvPr/>
        </p:nvSpPr>
        <p:spPr>
          <a:xfrm>
            <a:off x="1920876" y="3165475"/>
            <a:ext cx="2085975" cy="8382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23" name="TextBox 22">
            <a:extLst>
              <a:ext uri="{FF2B5EF4-FFF2-40B4-BE49-F238E27FC236}">
                <a16:creationId xmlns:a16="http://schemas.microsoft.com/office/drawing/2014/main" id="{8CF27079-31D4-4361-8087-DEED78721ED8}"/>
              </a:ext>
            </a:extLst>
          </p:cNvPr>
          <p:cNvSpPr txBox="1">
            <a:spLocks noChangeArrowheads="1"/>
          </p:cNvSpPr>
          <p:nvPr/>
        </p:nvSpPr>
        <p:spPr bwMode="auto">
          <a:xfrm>
            <a:off x="2089686" y="5573714"/>
            <a:ext cx="7980363" cy="1108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sz="3300" dirty="0">
                <a:solidFill>
                  <a:srgbClr val="FF0000"/>
                </a:solidFill>
              </a:rPr>
              <a:t>Are Explanatory and Response Variables interchangeable with a LSRL?</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linds(horizontal)">
                                      <p:cBhvr>
                                        <p:cTn id="27" dur="500"/>
                                        <p:tgtEl>
                                          <p:spTgt spid="8">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blinds(horizontal)">
                                      <p:cBhvr>
                                        <p:cTn id="32" dur="500"/>
                                        <p:tgtEl>
                                          <p:spTgt spid="8">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blinds(horizontal)">
                                      <p:cBhvr>
                                        <p:cTn id="37" dur="500"/>
                                        <p:tgtEl>
                                          <p:spTgt spid="8">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linds(horizontal)">
                                      <p:cBhvr>
                                        <p:cTn id="42" dur="500"/>
                                        <p:tgtEl>
                                          <p:spTgt spid="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linds(horizontal)">
                                      <p:cBhvr>
                                        <p:cTn id="50" dur="500"/>
                                        <p:tgtEl>
                                          <p:spTgt spid="10"/>
                                        </p:tgtEl>
                                      </p:cBhvr>
                                    </p:animEffect>
                                  </p:childTnLst>
                                </p:cTn>
                              </p:par>
                              <p:par>
                                <p:cTn id="51" presetID="3" presetClass="entr" presetSubtype="1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blinds(horizontal)">
                                      <p:cBhvr>
                                        <p:cTn id="53" dur="500"/>
                                        <p:tgtEl>
                                          <p:spTgt spid="13"/>
                                        </p:tgtEl>
                                      </p:cBhvr>
                                    </p:animEffect>
                                  </p:childTnLst>
                                </p:cTn>
                              </p:par>
                              <p:par>
                                <p:cTn id="54" presetID="3" presetClass="entr" presetSubtype="10"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linds(horizontal)">
                                      <p:cBhvr>
                                        <p:cTn id="56" dur="500"/>
                                        <p:tgtEl>
                                          <p:spTgt spid="14"/>
                                        </p:tgtEl>
                                      </p:cBhvr>
                                    </p:animEffect>
                                  </p:childTnLst>
                                </p:cTn>
                              </p:par>
                              <p:par>
                                <p:cTn id="57" presetID="3" presetClass="entr" presetSubtype="10"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linds(horizontal)">
                                      <p:cBhvr>
                                        <p:cTn id="59" dur="500"/>
                                        <p:tgtEl>
                                          <p:spTgt spid="2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blinds(horizontal)">
                                      <p:cBhvr>
                                        <p:cTn id="64" dur="500"/>
                                        <p:tgtEl>
                                          <p:spTgt spid="1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linds(horizontal)">
                                      <p:cBhvr>
                                        <p:cTn id="72" dur="500"/>
                                        <p:tgtEl>
                                          <p:spTgt spid="15"/>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linds(horizontal)">
                                      <p:cBhvr>
                                        <p:cTn id="77" dur="500"/>
                                        <p:tgtEl>
                                          <p:spTgt spid="16"/>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blinds(horizontal)">
                                      <p:cBhvr>
                                        <p:cTn id="80" dur="500"/>
                                        <p:tgtEl>
                                          <p:spTgt spid="17"/>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blinds(horizontal)">
                                      <p:cBhvr>
                                        <p:cTn id="83" dur="500"/>
                                        <p:tgtEl>
                                          <p:spTgt spid="28"/>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blinds(horizontal)">
                                      <p:cBhvr>
                                        <p:cTn id="86" dur="500"/>
                                        <p:tgtEl>
                                          <p:spTgt spid="18"/>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3" presetClass="entr" presetSubtype="10" fill="hold" nodeType="clickEffect">
                                  <p:stCondLst>
                                    <p:cond delay="0"/>
                                  </p:stCondLst>
                                  <p:childTnLst>
                                    <p:set>
                                      <p:cBhvr>
                                        <p:cTn id="90" dur="1" fill="hold">
                                          <p:stCondLst>
                                            <p:cond delay="0"/>
                                          </p:stCondLst>
                                        </p:cTn>
                                        <p:tgtEl>
                                          <p:spTgt spid="19">
                                            <p:txEl>
                                              <p:pRg st="0" end="0"/>
                                            </p:txEl>
                                          </p:spTgt>
                                        </p:tgtEl>
                                        <p:attrNameLst>
                                          <p:attrName>style.visibility</p:attrName>
                                        </p:attrNameLst>
                                      </p:cBhvr>
                                      <p:to>
                                        <p:strVal val="visible"/>
                                      </p:to>
                                    </p:set>
                                    <p:animEffect transition="in" filter="blinds(horizontal)">
                                      <p:cBhvr>
                                        <p:cTn id="91" dur="500"/>
                                        <p:tgtEl>
                                          <p:spTgt spid="19">
                                            <p:txEl>
                                              <p:pRg st="0" end="0"/>
                                            </p:txEl>
                                          </p:spTgt>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3" presetClass="entr" presetSubtype="10" fill="hold" nodeType="clickEffect">
                                  <p:stCondLst>
                                    <p:cond delay="0"/>
                                  </p:stCondLst>
                                  <p:childTnLst>
                                    <p:set>
                                      <p:cBhvr>
                                        <p:cTn id="95" dur="1" fill="hold">
                                          <p:stCondLst>
                                            <p:cond delay="0"/>
                                          </p:stCondLst>
                                        </p:cTn>
                                        <p:tgtEl>
                                          <p:spTgt spid="19">
                                            <p:txEl>
                                              <p:pRg st="1" end="1"/>
                                            </p:txEl>
                                          </p:spTgt>
                                        </p:tgtEl>
                                        <p:attrNameLst>
                                          <p:attrName>style.visibility</p:attrName>
                                        </p:attrNameLst>
                                      </p:cBhvr>
                                      <p:to>
                                        <p:strVal val="visible"/>
                                      </p:to>
                                    </p:set>
                                    <p:animEffect transition="in" filter="blinds(horizontal)">
                                      <p:cBhvr>
                                        <p:cTn id="96" dur="500"/>
                                        <p:tgtEl>
                                          <p:spTgt spid="19">
                                            <p:txEl>
                                              <p:pRg st="1" end="1"/>
                                            </p:txEl>
                                          </p:spTgt>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3" presetClass="entr" presetSubtype="10" fill="hold" nodeType="clickEffect">
                                  <p:stCondLst>
                                    <p:cond delay="0"/>
                                  </p:stCondLst>
                                  <p:childTnLst>
                                    <p:set>
                                      <p:cBhvr>
                                        <p:cTn id="100" dur="1" fill="hold">
                                          <p:stCondLst>
                                            <p:cond delay="0"/>
                                          </p:stCondLst>
                                        </p:cTn>
                                        <p:tgtEl>
                                          <p:spTgt spid="19">
                                            <p:txEl>
                                              <p:pRg st="2" end="2"/>
                                            </p:txEl>
                                          </p:spTgt>
                                        </p:tgtEl>
                                        <p:attrNameLst>
                                          <p:attrName>style.visibility</p:attrName>
                                        </p:attrNameLst>
                                      </p:cBhvr>
                                      <p:to>
                                        <p:strVal val="visible"/>
                                      </p:to>
                                    </p:set>
                                    <p:animEffect transition="in" filter="blinds(horizontal)">
                                      <p:cBhvr>
                                        <p:cTn id="101" dur="500"/>
                                        <p:tgtEl>
                                          <p:spTgt spid="19">
                                            <p:txEl>
                                              <p:pRg st="2" end="2"/>
                                            </p:txEl>
                                          </p:spTgt>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3"/>
                                        </p:tgtEl>
                                        <p:attrNameLst>
                                          <p:attrName>style.visibility</p:attrName>
                                        </p:attrNameLst>
                                      </p:cBhvr>
                                      <p:to>
                                        <p:strVal val="visible"/>
                                      </p:to>
                                    </p:set>
                                    <p:animEffect transition="in" filter="fade">
                                      <p:cBhvr>
                                        <p:cTn id="106" dur="500"/>
                                        <p:tgtEl>
                                          <p:spTgt spid="3"/>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9"/>
                                        </p:tgtEl>
                                        <p:attrNameLst>
                                          <p:attrName>style.visibility</p:attrName>
                                        </p:attrNameLst>
                                      </p:cBhvr>
                                      <p:to>
                                        <p:strVal val="visible"/>
                                      </p:to>
                                    </p:set>
                                    <p:animEffect transition="in" filter="fade">
                                      <p:cBhvr>
                                        <p:cTn id="111" dur="500"/>
                                        <p:tgtEl>
                                          <p:spTgt spid="9"/>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fade">
                                      <p:cBhvr>
                                        <p:cTn id="116" dur="500"/>
                                        <p:tgtEl>
                                          <p:spTgt spid="21"/>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22"/>
                                        </p:tgtEl>
                                        <p:attrNameLst>
                                          <p:attrName>style.visibility</p:attrName>
                                        </p:attrNameLst>
                                      </p:cBhvr>
                                      <p:to>
                                        <p:strVal val="visible"/>
                                      </p:to>
                                    </p:set>
                                    <p:animEffect transition="in" filter="fade">
                                      <p:cBhvr>
                                        <p:cTn id="121" dur="500"/>
                                        <p:tgtEl>
                                          <p:spTgt spid="22"/>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10" presetClass="entr" presetSubtype="0" fill="hold" nodeType="clickEffect">
                                  <p:stCondLst>
                                    <p:cond delay="0"/>
                                  </p:stCondLst>
                                  <p:childTnLst>
                                    <p:set>
                                      <p:cBhvr>
                                        <p:cTn id="125" dur="1" fill="hold">
                                          <p:stCondLst>
                                            <p:cond delay="0"/>
                                          </p:stCondLst>
                                        </p:cTn>
                                        <p:tgtEl>
                                          <p:spTgt spid="12"/>
                                        </p:tgtEl>
                                        <p:attrNameLst>
                                          <p:attrName>style.visibility</p:attrName>
                                        </p:attrNameLst>
                                      </p:cBhvr>
                                      <p:to>
                                        <p:strVal val="visible"/>
                                      </p:to>
                                    </p:set>
                                    <p:animEffect transition="in" filter="fade">
                                      <p:cBhvr>
                                        <p:cTn id="126" dur="500"/>
                                        <p:tgtEl>
                                          <p:spTgt spid="12"/>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0" presetClass="entr" presetSubtype="0" fill="hold" nodeType="click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fade">
                                      <p:cBhvr>
                                        <p:cTn id="131" dur="500"/>
                                        <p:tgtEl>
                                          <p:spTgt spid="24"/>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23"/>
                                        </p:tgtEl>
                                        <p:attrNameLst>
                                          <p:attrName>style.visibility</p:attrName>
                                        </p:attrNameLst>
                                      </p:cBhvr>
                                      <p:to>
                                        <p:strVal val="visible"/>
                                      </p:to>
                                    </p:set>
                                    <p:animEffect transition="in" filter="fade">
                                      <p:cBhvr>
                                        <p:cTn id="1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allAtOnce"/>
      <p:bldP spid="10" grpId="0"/>
      <p:bldP spid="15" grpId="0"/>
      <p:bldP spid="16" grpId="0" animBg="1"/>
      <p:bldP spid="17" grpId="0" animBg="1"/>
      <p:bldP spid="18" grpId="0" animBg="1"/>
      <p:bldP spid="3" grpId="0" animBg="1"/>
      <p:bldP spid="9" grpId="0"/>
      <p:bldP spid="21" grpId="0"/>
      <p:bldP spid="22" grpId="0"/>
      <p:bldP spid="25" grpId="0"/>
      <p:bldP spid="26" grpId="0"/>
      <p:bldP spid="27" grpId="0"/>
      <p:bldP spid="28"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66894-7A7A-4BDF-88E0-1931B0292E7E}"/>
              </a:ext>
            </a:extLst>
          </p:cNvPr>
          <p:cNvSpPr>
            <a:spLocks noGrp="1"/>
          </p:cNvSpPr>
          <p:nvPr>
            <p:ph type="title"/>
          </p:nvPr>
        </p:nvSpPr>
        <p:spPr>
          <a:xfrm>
            <a:off x="1981200" y="274638"/>
            <a:ext cx="7467600" cy="633412"/>
          </a:xfrm>
        </p:spPr>
        <p:txBody>
          <a:bodyPr/>
          <a:lstStyle/>
          <a:p>
            <a:pPr eaLnBrk="1" fontAlgn="auto" hangingPunct="1">
              <a:spcAft>
                <a:spcPts val="0"/>
              </a:spcAft>
              <a:defRPr/>
            </a:pPr>
            <a:r>
              <a:rPr lang="en-CA" dirty="0"/>
              <a:t>What is Residual?</a:t>
            </a:r>
          </a:p>
        </p:txBody>
      </p:sp>
      <p:sp>
        <p:nvSpPr>
          <p:cNvPr id="3" name="Content Placeholder 2">
            <a:extLst>
              <a:ext uri="{FF2B5EF4-FFF2-40B4-BE49-F238E27FC236}">
                <a16:creationId xmlns:a16="http://schemas.microsoft.com/office/drawing/2014/main" id="{3C90E95E-C1BF-4373-A5E0-CD3975EE5031}"/>
              </a:ext>
            </a:extLst>
          </p:cNvPr>
          <p:cNvSpPr>
            <a:spLocks noGrp="1"/>
          </p:cNvSpPr>
          <p:nvPr>
            <p:ph sz="quarter" idx="1"/>
          </p:nvPr>
        </p:nvSpPr>
        <p:spPr>
          <a:xfrm>
            <a:off x="396607" y="959041"/>
            <a:ext cx="9934843" cy="5492750"/>
          </a:xfrm>
        </p:spPr>
        <p:txBody>
          <a:bodyPr/>
          <a:lstStyle/>
          <a:p>
            <a:pPr eaLnBrk="1" hangingPunct="1"/>
            <a:r>
              <a:rPr lang="en-CA" altLang="en-US" sz="2200" dirty="0"/>
              <a:t>Remember, LSRL is never perfect, it only provides predictions</a:t>
            </a:r>
          </a:p>
          <a:p>
            <a:pPr eaLnBrk="1" hangingPunct="1"/>
            <a:r>
              <a:rPr lang="en-CA" altLang="en-US" sz="2200" dirty="0"/>
              <a:t>Think of the residual as error</a:t>
            </a:r>
          </a:p>
          <a:p>
            <a:pPr eaLnBrk="1" hangingPunct="1"/>
            <a:r>
              <a:rPr lang="en-CA" altLang="en-US" sz="2200" dirty="0"/>
              <a:t>        is the actual value</a:t>
            </a:r>
          </a:p>
          <a:p>
            <a:pPr eaLnBrk="1" hangingPunct="1"/>
            <a:endParaRPr lang="en-CA" altLang="en-US" sz="1200" dirty="0"/>
          </a:p>
          <a:p>
            <a:pPr eaLnBrk="1" hangingPunct="1"/>
            <a:r>
              <a:rPr lang="en-CA" altLang="en-US" sz="2200" dirty="0"/>
              <a:t>      is the predicted value</a:t>
            </a:r>
          </a:p>
          <a:p>
            <a:pPr eaLnBrk="1" hangingPunct="1"/>
            <a:endParaRPr lang="en-CA" altLang="en-US" sz="1200" dirty="0"/>
          </a:p>
          <a:p>
            <a:pPr eaLnBrk="1" hangingPunct="1"/>
            <a:r>
              <a:rPr lang="en-CA" altLang="en-US" sz="2200" dirty="0"/>
              <a:t>Residual is difference </a:t>
            </a:r>
            <a:br>
              <a:rPr lang="en-CA" altLang="en-US" sz="2200" dirty="0"/>
            </a:br>
            <a:r>
              <a:rPr lang="en-CA" altLang="en-US" sz="2200" dirty="0"/>
              <a:t>between  </a:t>
            </a:r>
          </a:p>
          <a:p>
            <a:pPr eaLnBrk="1" hangingPunct="1"/>
            <a:endParaRPr lang="en-CA" altLang="en-US" sz="2200" dirty="0"/>
          </a:p>
          <a:p>
            <a:pPr eaLnBrk="1" hangingPunct="1">
              <a:buFont typeface="Wingdings" panose="05000000000000000000" pitchFamily="2" charset="2"/>
              <a:buNone/>
            </a:pPr>
            <a:br>
              <a:rPr lang="en-CA" altLang="en-US" sz="2100" dirty="0"/>
            </a:br>
            <a:endParaRPr lang="en-CA" altLang="en-US" sz="2100" dirty="0"/>
          </a:p>
          <a:p>
            <a:pPr eaLnBrk="1" hangingPunct="1"/>
            <a:r>
              <a:rPr lang="en-CA" altLang="en-US" dirty="0"/>
              <a:t>+’ve </a:t>
            </a:r>
            <a:r>
              <a:rPr lang="en-CA" altLang="en-US" sz="2100" dirty="0"/>
              <a:t> </a:t>
            </a:r>
            <a:r>
              <a:rPr lang="en-CA" altLang="en-US" sz="2100" dirty="0">
                <a:sym typeface="Wingdings" panose="05000000000000000000" pitchFamily="2" charset="2"/>
              </a:rPr>
              <a:t> Underestimated </a:t>
            </a:r>
            <a:br>
              <a:rPr lang="en-CA" altLang="en-US" sz="2100" dirty="0"/>
            </a:br>
            <a:endParaRPr lang="en-CA" altLang="en-US" sz="1200" dirty="0"/>
          </a:p>
          <a:p>
            <a:pPr eaLnBrk="1" hangingPunct="1"/>
            <a:r>
              <a:rPr lang="en-CA" altLang="en-US" dirty="0"/>
              <a:t>–’ve</a:t>
            </a:r>
            <a:r>
              <a:rPr lang="en-CA" altLang="en-US" sz="2100" dirty="0"/>
              <a:t>  </a:t>
            </a:r>
            <a:r>
              <a:rPr lang="en-CA" altLang="en-US" sz="2100" dirty="0">
                <a:sym typeface="Wingdings" panose="05000000000000000000" pitchFamily="2" charset="2"/>
              </a:rPr>
              <a:t> </a:t>
            </a:r>
            <a:r>
              <a:rPr lang="en-CA" altLang="en-US" sz="2100" dirty="0"/>
              <a:t>Overestimated</a:t>
            </a:r>
            <a:endParaRPr lang="en-CA" altLang="en-US" sz="2200" dirty="0"/>
          </a:p>
        </p:txBody>
      </p:sp>
      <p:pic>
        <p:nvPicPr>
          <p:cNvPr id="16388" name="Picture 2">
            <a:extLst>
              <a:ext uri="{FF2B5EF4-FFF2-40B4-BE49-F238E27FC236}">
                <a16:creationId xmlns:a16="http://schemas.microsoft.com/office/drawing/2014/main" id="{73081B6D-45BA-412F-B93A-B879BA2592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6564" y="1846264"/>
            <a:ext cx="4962525"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896A7259-FAA1-410E-B57F-4C8A791EF4B6}"/>
              </a:ext>
            </a:extLst>
          </p:cNvPr>
          <p:cNvCxnSpPr/>
          <p:nvPr/>
        </p:nvCxnSpPr>
        <p:spPr>
          <a:xfrm>
            <a:off x="6157914" y="2709864"/>
            <a:ext cx="4249737" cy="2232025"/>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9" name="Object 3">
            <a:extLst>
              <a:ext uri="{FF2B5EF4-FFF2-40B4-BE49-F238E27FC236}">
                <a16:creationId xmlns:a16="http://schemas.microsoft.com/office/drawing/2014/main" id="{2CBC790B-F046-4699-8F82-423DA769CB1B}"/>
              </a:ext>
            </a:extLst>
          </p:cNvPr>
          <p:cNvGraphicFramePr>
            <a:graphicFrameLocks noChangeAspect="1"/>
          </p:cNvGraphicFramePr>
          <p:nvPr>
            <p:extLst>
              <p:ext uri="{D42A27DB-BD31-4B8C-83A1-F6EECF244321}">
                <p14:modId xmlns:p14="http://schemas.microsoft.com/office/powerpoint/2010/main" val="4218078578"/>
              </p:ext>
            </p:extLst>
          </p:nvPr>
        </p:nvGraphicFramePr>
        <p:xfrm>
          <a:off x="674668" y="1818798"/>
          <a:ext cx="660400" cy="560387"/>
        </p:xfrm>
        <a:graphic>
          <a:graphicData uri="http://schemas.openxmlformats.org/presentationml/2006/ole">
            <mc:AlternateContent xmlns:mc="http://schemas.openxmlformats.org/markup-compatibility/2006">
              <mc:Choice xmlns:v="urn:schemas-microsoft-com:vml" Requires="v">
                <p:oleObj name="Equation" r:id="rId5" imgW="266469" imgH="203024" progId="Equation.DSMT4">
                  <p:embed/>
                </p:oleObj>
              </mc:Choice>
              <mc:Fallback>
                <p:oleObj name="Equation" r:id="rId5" imgW="266469" imgH="203024" progId="Equation.DSMT4">
                  <p:embed/>
                  <p:pic>
                    <p:nvPicPr>
                      <p:cNvPr id="9" name="Object 3">
                        <a:extLst>
                          <a:ext uri="{FF2B5EF4-FFF2-40B4-BE49-F238E27FC236}">
                            <a16:creationId xmlns:a16="http://schemas.microsoft.com/office/drawing/2014/main" id="{2CBC790B-F046-4699-8F82-423DA769CB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668" y="1818798"/>
                        <a:ext cx="660400" cy="560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3">
            <a:extLst>
              <a:ext uri="{FF2B5EF4-FFF2-40B4-BE49-F238E27FC236}">
                <a16:creationId xmlns:a16="http://schemas.microsoft.com/office/drawing/2014/main" id="{A103D892-0C32-41FA-B5D8-13670356066B}"/>
              </a:ext>
            </a:extLst>
          </p:cNvPr>
          <p:cNvGraphicFramePr>
            <a:graphicFrameLocks noChangeAspect="1"/>
          </p:cNvGraphicFramePr>
          <p:nvPr>
            <p:extLst>
              <p:ext uri="{D42A27DB-BD31-4B8C-83A1-F6EECF244321}">
                <p14:modId xmlns:p14="http://schemas.microsoft.com/office/powerpoint/2010/main" val="2852754424"/>
              </p:ext>
            </p:extLst>
          </p:nvPr>
        </p:nvGraphicFramePr>
        <p:xfrm>
          <a:off x="817543" y="2447447"/>
          <a:ext cx="298450" cy="538162"/>
        </p:xfrm>
        <a:graphic>
          <a:graphicData uri="http://schemas.openxmlformats.org/presentationml/2006/ole">
            <mc:AlternateContent xmlns:mc="http://schemas.openxmlformats.org/markup-compatibility/2006">
              <mc:Choice xmlns:v="urn:schemas-microsoft-com:vml" Requires="v">
                <p:oleObj name="Equation" r:id="rId7" imgW="164885" imgH="266353" progId="Equation.DSMT4">
                  <p:embed/>
                </p:oleObj>
              </mc:Choice>
              <mc:Fallback>
                <p:oleObj name="Equation" r:id="rId7" imgW="164885" imgH="266353" progId="Equation.DSMT4">
                  <p:embed/>
                  <p:pic>
                    <p:nvPicPr>
                      <p:cNvPr id="10" name="Object 3">
                        <a:extLst>
                          <a:ext uri="{FF2B5EF4-FFF2-40B4-BE49-F238E27FC236}">
                            <a16:creationId xmlns:a16="http://schemas.microsoft.com/office/drawing/2014/main" id="{A103D892-0C32-41FA-B5D8-13670356066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7543" y="2447447"/>
                        <a:ext cx="298450" cy="538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Freeform 12">
            <a:extLst>
              <a:ext uri="{FF2B5EF4-FFF2-40B4-BE49-F238E27FC236}">
                <a16:creationId xmlns:a16="http://schemas.microsoft.com/office/drawing/2014/main" id="{C326AB24-3D72-4202-BB7C-596F06511A84}"/>
              </a:ext>
            </a:extLst>
          </p:cNvPr>
          <p:cNvSpPr/>
          <p:nvPr/>
        </p:nvSpPr>
        <p:spPr>
          <a:xfrm>
            <a:off x="5127626" y="1949451"/>
            <a:ext cx="5622925" cy="1196975"/>
          </a:xfrm>
          <a:custGeom>
            <a:avLst/>
            <a:gdLst>
              <a:gd name="connsiteX0" fmla="*/ 0 w 5730689"/>
              <a:gd name="connsiteY0" fmla="*/ 0 h 1385047"/>
              <a:gd name="connsiteX1" fmla="*/ 5177118 w 5730689"/>
              <a:gd name="connsiteY1" fmla="*/ 376517 h 1385047"/>
              <a:gd name="connsiteX2" fmla="*/ 3321424 w 5730689"/>
              <a:gd name="connsiteY2" fmla="*/ 1385047 h 1385047"/>
            </a:gdLst>
            <a:ahLst/>
            <a:cxnLst>
              <a:cxn ang="0">
                <a:pos x="connsiteX0" y="connsiteY0"/>
              </a:cxn>
              <a:cxn ang="0">
                <a:pos x="connsiteX1" y="connsiteY1"/>
              </a:cxn>
              <a:cxn ang="0">
                <a:pos x="connsiteX2" y="connsiteY2"/>
              </a:cxn>
            </a:cxnLst>
            <a:rect l="l" t="t" r="r" b="b"/>
            <a:pathLst>
              <a:path w="5730689" h="1385047">
                <a:moveTo>
                  <a:pt x="0" y="0"/>
                </a:moveTo>
                <a:cubicBezTo>
                  <a:pt x="2311773" y="72838"/>
                  <a:pt x="4623547" y="145676"/>
                  <a:pt x="5177118" y="376517"/>
                </a:cubicBezTo>
                <a:cubicBezTo>
                  <a:pt x="5730689" y="607358"/>
                  <a:pt x="4526056" y="996202"/>
                  <a:pt x="3321424" y="1385047"/>
                </a:cubicBezTo>
              </a:path>
            </a:pathLst>
          </a:cu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CA"/>
          </a:p>
        </p:txBody>
      </p:sp>
      <p:cxnSp>
        <p:nvCxnSpPr>
          <p:cNvPr id="15" name="Straight Connector 14">
            <a:extLst>
              <a:ext uri="{FF2B5EF4-FFF2-40B4-BE49-F238E27FC236}">
                <a16:creationId xmlns:a16="http://schemas.microsoft.com/office/drawing/2014/main" id="{6B19F7BB-430F-4F79-B72F-036D91993CD2}"/>
              </a:ext>
            </a:extLst>
          </p:cNvPr>
          <p:cNvCxnSpPr/>
          <p:nvPr/>
        </p:nvCxnSpPr>
        <p:spPr>
          <a:xfrm rot="5400000">
            <a:off x="7542213" y="4713288"/>
            <a:ext cx="1679575"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667FE0E-68FA-486A-9C3E-EFDF301BB244}"/>
              </a:ext>
            </a:extLst>
          </p:cNvPr>
          <p:cNvCxnSpPr/>
          <p:nvPr/>
        </p:nvCxnSpPr>
        <p:spPr>
          <a:xfrm>
            <a:off x="6135689" y="3886200"/>
            <a:ext cx="2230437"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0" name="Freeform 19">
            <a:extLst>
              <a:ext uri="{FF2B5EF4-FFF2-40B4-BE49-F238E27FC236}">
                <a16:creationId xmlns:a16="http://schemas.microsoft.com/office/drawing/2014/main" id="{2C9616D5-A8CC-4FC8-B868-35484E3F2BF6}"/>
              </a:ext>
            </a:extLst>
          </p:cNvPr>
          <p:cNvSpPr/>
          <p:nvPr/>
        </p:nvSpPr>
        <p:spPr>
          <a:xfrm>
            <a:off x="5491164" y="2581276"/>
            <a:ext cx="3563937" cy="1292225"/>
          </a:xfrm>
          <a:custGeom>
            <a:avLst/>
            <a:gdLst>
              <a:gd name="connsiteX0" fmla="*/ 0 w 3563470"/>
              <a:gd name="connsiteY0" fmla="*/ 0 h 1290918"/>
              <a:gd name="connsiteX1" fmla="*/ 3079376 w 3563470"/>
              <a:gd name="connsiteY1" fmla="*/ 376518 h 1290918"/>
              <a:gd name="connsiteX2" fmla="*/ 2904564 w 3563470"/>
              <a:gd name="connsiteY2" fmla="*/ 1290918 h 1290918"/>
            </a:gdLst>
            <a:ahLst/>
            <a:cxnLst>
              <a:cxn ang="0">
                <a:pos x="connsiteX0" y="connsiteY0"/>
              </a:cxn>
              <a:cxn ang="0">
                <a:pos x="connsiteX1" y="connsiteY1"/>
              </a:cxn>
              <a:cxn ang="0">
                <a:pos x="connsiteX2" y="connsiteY2"/>
              </a:cxn>
            </a:cxnLst>
            <a:rect l="l" t="t" r="r" b="b"/>
            <a:pathLst>
              <a:path w="3563470" h="1290918">
                <a:moveTo>
                  <a:pt x="0" y="0"/>
                </a:moveTo>
                <a:cubicBezTo>
                  <a:pt x="1297641" y="80682"/>
                  <a:pt x="2595282" y="161365"/>
                  <a:pt x="3079376" y="376518"/>
                </a:cubicBezTo>
                <a:cubicBezTo>
                  <a:pt x="3563470" y="591671"/>
                  <a:pt x="3234017" y="941294"/>
                  <a:pt x="2904564" y="1290918"/>
                </a:cubicBezTo>
              </a:path>
            </a:pathLst>
          </a:custGeom>
          <a:ln w="25400">
            <a:solidFill>
              <a:srgbClr val="7030A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CA"/>
          </a:p>
        </p:txBody>
      </p:sp>
      <p:sp>
        <p:nvSpPr>
          <p:cNvPr id="21" name="Oval 20">
            <a:extLst>
              <a:ext uri="{FF2B5EF4-FFF2-40B4-BE49-F238E27FC236}">
                <a16:creationId xmlns:a16="http://schemas.microsoft.com/office/drawing/2014/main" id="{63CCFD30-6E41-408D-93BE-179A377E6A90}"/>
              </a:ext>
            </a:extLst>
          </p:cNvPr>
          <p:cNvSpPr/>
          <p:nvPr/>
        </p:nvSpPr>
        <p:spPr>
          <a:xfrm>
            <a:off x="8342314" y="3832226"/>
            <a:ext cx="79375" cy="809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graphicFrame>
        <p:nvGraphicFramePr>
          <p:cNvPr id="22" name="Object 4">
            <a:extLst>
              <a:ext uri="{FF2B5EF4-FFF2-40B4-BE49-F238E27FC236}">
                <a16:creationId xmlns:a16="http://schemas.microsoft.com/office/drawing/2014/main" id="{05E61D7A-A164-49DC-B8E4-57700A3EF4B2}"/>
              </a:ext>
            </a:extLst>
          </p:cNvPr>
          <p:cNvGraphicFramePr>
            <a:graphicFrameLocks noChangeAspect="1"/>
          </p:cNvGraphicFramePr>
          <p:nvPr>
            <p:extLst>
              <p:ext uri="{D42A27DB-BD31-4B8C-83A1-F6EECF244321}">
                <p14:modId xmlns:p14="http://schemas.microsoft.com/office/powerpoint/2010/main" val="2051875903"/>
              </p:ext>
            </p:extLst>
          </p:nvPr>
        </p:nvGraphicFramePr>
        <p:xfrm>
          <a:off x="1996387" y="3456084"/>
          <a:ext cx="979488" cy="468313"/>
        </p:xfrm>
        <a:graphic>
          <a:graphicData uri="http://schemas.openxmlformats.org/presentationml/2006/ole">
            <mc:AlternateContent xmlns:mc="http://schemas.openxmlformats.org/markup-compatibility/2006">
              <mc:Choice xmlns:v="urn:schemas-microsoft-com:vml" Requires="v">
                <p:oleObj name="Equation" r:id="rId9" imgW="622030" imgH="266584" progId="Equation.DSMT4">
                  <p:embed/>
                </p:oleObj>
              </mc:Choice>
              <mc:Fallback>
                <p:oleObj name="Equation" r:id="rId9" imgW="622030" imgH="266584" progId="Equation.DSMT4">
                  <p:embed/>
                  <p:pic>
                    <p:nvPicPr>
                      <p:cNvPr id="22" name="Object 4">
                        <a:extLst>
                          <a:ext uri="{FF2B5EF4-FFF2-40B4-BE49-F238E27FC236}">
                            <a16:creationId xmlns:a16="http://schemas.microsoft.com/office/drawing/2014/main" id="{05E61D7A-A164-49DC-B8E4-57700A3EF4B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96387" y="3456084"/>
                        <a:ext cx="979488"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24" name="Straight Arrow Connector 23">
            <a:extLst>
              <a:ext uri="{FF2B5EF4-FFF2-40B4-BE49-F238E27FC236}">
                <a16:creationId xmlns:a16="http://schemas.microsoft.com/office/drawing/2014/main" id="{51A6A4FC-406B-4B33-8B0E-A3689E9229F9}"/>
              </a:ext>
            </a:extLst>
          </p:cNvPr>
          <p:cNvCxnSpPr>
            <a:endCxn id="21" idx="0"/>
          </p:cNvCxnSpPr>
          <p:nvPr/>
        </p:nvCxnSpPr>
        <p:spPr>
          <a:xfrm rot="5400000">
            <a:off x="8031957" y="3482182"/>
            <a:ext cx="700088" cy="3175"/>
          </a:xfrm>
          <a:prstGeom prst="straightConnector1">
            <a:avLst/>
          </a:prstGeom>
          <a:ln w="25400">
            <a:solidFill>
              <a:srgbClr val="00B05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25" name="Object 5">
            <a:extLst>
              <a:ext uri="{FF2B5EF4-FFF2-40B4-BE49-F238E27FC236}">
                <a16:creationId xmlns:a16="http://schemas.microsoft.com/office/drawing/2014/main" id="{37A29914-0652-4D30-9E29-DFBDE4250E5C}"/>
              </a:ext>
            </a:extLst>
          </p:cNvPr>
          <p:cNvGraphicFramePr>
            <a:graphicFrameLocks noChangeAspect="1"/>
          </p:cNvGraphicFramePr>
          <p:nvPr/>
        </p:nvGraphicFramePr>
        <p:xfrm>
          <a:off x="8456613" y="3316289"/>
          <a:ext cx="920750" cy="312737"/>
        </p:xfrm>
        <a:graphic>
          <a:graphicData uri="http://schemas.openxmlformats.org/presentationml/2006/ole">
            <mc:AlternateContent xmlns:mc="http://schemas.openxmlformats.org/markup-compatibility/2006">
              <mc:Choice xmlns:v="urn:schemas-microsoft-com:vml" Requires="v">
                <p:oleObj name="Equation" r:id="rId11" imgW="583693" imgH="177646" progId="Equation.DSMT4">
                  <p:embed/>
                </p:oleObj>
              </mc:Choice>
              <mc:Fallback>
                <p:oleObj name="Equation" r:id="rId11" imgW="583693" imgH="177646" progId="Equation.DSMT4">
                  <p:embed/>
                  <p:pic>
                    <p:nvPicPr>
                      <p:cNvPr id="25" name="Object 5">
                        <a:extLst>
                          <a:ext uri="{FF2B5EF4-FFF2-40B4-BE49-F238E27FC236}">
                            <a16:creationId xmlns:a16="http://schemas.microsoft.com/office/drawing/2014/main" id="{37A29914-0652-4D30-9E29-DFBDE4250E5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56613" y="3316289"/>
                        <a:ext cx="920750" cy="312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 name="Object 6">
            <a:extLst>
              <a:ext uri="{FF2B5EF4-FFF2-40B4-BE49-F238E27FC236}">
                <a16:creationId xmlns:a16="http://schemas.microsoft.com/office/drawing/2014/main" id="{3CFECFB3-5D88-4A30-A886-A569BF3642BC}"/>
              </a:ext>
            </a:extLst>
          </p:cNvPr>
          <p:cNvGraphicFramePr>
            <a:graphicFrameLocks noChangeAspect="1"/>
          </p:cNvGraphicFramePr>
          <p:nvPr>
            <p:extLst>
              <p:ext uri="{D42A27DB-BD31-4B8C-83A1-F6EECF244321}">
                <p14:modId xmlns:p14="http://schemas.microsoft.com/office/powerpoint/2010/main" val="2172368673"/>
              </p:ext>
            </p:extLst>
          </p:nvPr>
        </p:nvGraphicFramePr>
        <p:xfrm>
          <a:off x="627101" y="4051109"/>
          <a:ext cx="3756026" cy="627063"/>
        </p:xfrm>
        <a:graphic>
          <a:graphicData uri="http://schemas.openxmlformats.org/presentationml/2006/ole">
            <mc:AlternateContent xmlns:mc="http://schemas.openxmlformats.org/markup-compatibility/2006">
              <mc:Choice xmlns:v="urn:schemas-microsoft-com:vml" Requires="v">
                <p:oleObj name="Equation" r:id="rId13" imgW="1688760" imgH="291960" progId="Equation.DSMT4">
                  <p:embed/>
                </p:oleObj>
              </mc:Choice>
              <mc:Fallback>
                <p:oleObj name="Equation" r:id="rId13" imgW="1688760" imgH="291960" progId="Equation.DSMT4">
                  <p:embed/>
                  <p:pic>
                    <p:nvPicPr>
                      <p:cNvPr id="26" name="Object 6">
                        <a:extLst>
                          <a:ext uri="{FF2B5EF4-FFF2-40B4-BE49-F238E27FC236}">
                            <a16:creationId xmlns:a16="http://schemas.microsoft.com/office/drawing/2014/main" id="{3CFECFB3-5D88-4A30-A886-A569BF3642BC}"/>
                          </a:ext>
                        </a:extLst>
                      </p:cNvPr>
                      <p:cNvPicPr>
                        <a:picLocks noChangeAspect="1" noChangeArrowheads="1"/>
                      </p:cNvPicPr>
                      <p:nvPr/>
                    </p:nvPicPr>
                    <p:blipFill>
                      <a:blip r:embed="rId14"/>
                      <a:srcRect/>
                      <a:stretch>
                        <a:fillRect/>
                      </a:stretch>
                    </p:blipFill>
                    <p:spPr bwMode="auto">
                      <a:xfrm>
                        <a:off x="627101" y="4051109"/>
                        <a:ext cx="3756026" cy="627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 name="Rectangle 26">
            <a:extLst>
              <a:ext uri="{FF2B5EF4-FFF2-40B4-BE49-F238E27FC236}">
                <a16:creationId xmlns:a16="http://schemas.microsoft.com/office/drawing/2014/main" id="{E4ABEC44-071E-418B-A116-D23C685CCCCE}"/>
              </a:ext>
            </a:extLst>
          </p:cNvPr>
          <p:cNvSpPr/>
          <p:nvPr/>
        </p:nvSpPr>
        <p:spPr>
          <a:xfrm>
            <a:off x="352540" y="3988106"/>
            <a:ext cx="4250101" cy="761791"/>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2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2000"/>
                                        <p:tgtEl>
                                          <p:spTgt spid="1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linds(horizontal)">
                                      <p:cBhvr>
                                        <p:cTn id="30" dur="500"/>
                                        <p:tgtEl>
                                          <p:spTgt spid="3">
                                            <p:txEl>
                                              <p:pRg st="4" end="4"/>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3000"/>
                                        <p:tgtEl>
                                          <p:spTgt spid="15"/>
                                        </p:tgtEl>
                                      </p:cBhvr>
                                    </p:animEffect>
                                  </p:childTnLst>
                                </p:cTn>
                              </p:par>
                            </p:childTnLst>
                          </p:cTn>
                        </p:par>
                        <p:par>
                          <p:cTn id="39" fill="hold" nodeType="afterGroup">
                            <p:stCondLst>
                              <p:cond delay="3000"/>
                            </p:stCondLst>
                            <p:childTnLst>
                              <p:par>
                                <p:cTn id="40" presetID="22" presetClass="entr" presetSubtype="2"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right)">
                                      <p:cBhvr>
                                        <p:cTn id="42" dur="3000"/>
                                        <p:tgtEl>
                                          <p:spTgt spid="1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2000"/>
                                        <p:tgtEl>
                                          <p:spTgt spid="20"/>
                                        </p:tgtEl>
                                      </p:cBhvr>
                                    </p:animEffect>
                                  </p:childTnLst>
                                </p:cTn>
                              </p:par>
                              <p:par>
                                <p:cTn id="48" presetID="10" presetClass="exit" presetSubtype="0" fill="hold" nodeType="withEffect">
                                  <p:stCondLst>
                                    <p:cond delay="0"/>
                                  </p:stCondLst>
                                  <p:childTnLst>
                                    <p:animEffect transition="out" filter="fade">
                                      <p:cBhvr>
                                        <p:cTn id="49" dur="2000"/>
                                        <p:tgtEl>
                                          <p:spTgt spid="13"/>
                                        </p:tgtEl>
                                      </p:cBhvr>
                                    </p:animEffect>
                                    <p:set>
                                      <p:cBhvr>
                                        <p:cTn id="50" dur="1" fill="hold">
                                          <p:stCondLst>
                                            <p:cond delay="1999"/>
                                          </p:stCondLst>
                                        </p:cTn>
                                        <p:tgtEl>
                                          <p:spTgt spid="13"/>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down)">
                                      <p:cBhvr>
                                        <p:cTn id="55" dur="580">
                                          <p:stCondLst>
                                            <p:cond delay="0"/>
                                          </p:stCondLst>
                                        </p:cTn>
                                        <p:tgtEl>
                                          <p:spTgt spid="21"/>
                                        </p:tgtEl>
                                      </p:cBhvr>
                                    </p:animEffect>
                                    <p:anim calcmode="lin" valueType="num">
                                      <p:cBhvr>
                                        <p:cTn id="56"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61" dur="26">
                                          <p:stCondLst>
                                            <p:cond delay="650"/>
                                          </p:stCondLst>
                                        </p:cTn>
                                        <p:tgtEl>
                                          <p:spTgt spid="21"/>
                                        </p:tgtEl>
                                      </p:cBhvr>
                                      <p:to x="100000" y="60000"/>
                                    </p:animScale>
                                    <p:animScale>
                                      <p:cBhvr>
                                        <p:cTn id="62" dur="166" decel="50000">
                                          <p:stCondLst>
                                            <p:cond delay="676"/>
                                          </p:stCondLst>
                                        </p:cTn>
                                        <p:tgtEl>
                                          <p:spTgt spid="21"/>
                                        </p:tgtEl>
                                      </p:cBhvr>
                                      <p:to x="100000" y="100000"/>
                                    </p:animScale>
                                    <p:animScale>
                                      <p:cBhvr>
                                        <p:cTn id="63" dur="26">
                                          <p:stCondLst>
                                            <p:cond delay="1312"/>
                                          </p:stCondLst>
                                        </p:cTn>
                                        <p:tgtEl>
                                          <p:spTgt spid="21"/>
                                        </p:tgtEl>
                                      </p:cBhvr>
                                      <p:to x="100000" y="80000"/>
                                    </p:animScale>
                                    <p:animScale>
                                      <p:cBhvr>
                                        <p:cTn id="64" dur="166" decel="50000">
                                          <p:stCondLst>
                                            <p:cond delay="1338"/>
                                          </p:stCondLst>
                                        </p:cTn>
                                        <p:tgtEl>
                                          <p:spTgt spid="21"/>
                                        </p:tgtEl>
                                      </p:cBhvr>
                                      <p:to x="100000" y="100000"/>
                                    </p:animScale>
                                    <p:animScale>
                                      <p:cBhvr>
                                        <p:cTn id="65" dur="26">
                                          <p:stCondLst>
                                            <p:cond delay="1642"/>
                                          </p:stCondLst>
                                        </p:cTn>
                                        <p:tgtEl>
                                          <p:spTgt spid="21"/>
                                        </p:tgtEl>
                                      </p:cBhvr>
                                      <p:to x="100000" y="90000"/>
                                    </p:animScale>
                                    <p:animScale>
                                      <p:cBhvr>
                                        <p:cTn id="66" dur="166" decel="50000">
                                          <p:stCondLst>
                                            <p:cond delay="1668"/>
                                          </p:stCondLst>
                                        </p:cTn>
                                        <p:tgtEl>
                                          <p:spTgt spid="21"/>
                                        </p:tgtEl>
                                      </p:cBhvr>
                                      <p:to x="100000" y="100000"/>
                                    </p:animScale>
                                    <p:animScale>
                                      <p:cBhvr>
                                        <p:cTn id="67" dur="26">
                                          <p:stCondLst>
                                            <p:cond delay="1808"/>
                                          </p:stCondLst>
                                        </p:cTn>
                                        <p:tgtEl>
                                          <p:spTgt spid="21"/>
                                        </p:tgtEl>
                                      </p:cBhvr>
                                      <p:to x="100000" y="95000"/>
                                    </p:animScale>
                                    <p:animScale>
                                      <p:cBhvr>
                                        <p:cTn id="68" dur="166" decel="50000">
                                          <p:stCondLst>
                                            <p:cond delay="1834"/>
                                          </p:stCondLst>
                                        </p:cTn>
                                        <p:tgtEl>
                                          <p:spTgt spid="21"/>
                                        </p:tgtEl>
                                      </p:cBhvr>
                                      <p:to x="100000" y="100000"/>
                                    </p:animScale>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ntr" presetSubtype="10" fill="hold" nodeType="clickEffect">
                                  <p:stCondLst>
                                    <p:cond delay="0"/>
                                  </p:stCondLst>
                                  <p:childTnLst>
                                    <p:set>
                                      <p:cBhvr>
                                        <p:cTn id="72" dur="1" fill="hold">
                                          <p:stCondLst>
                                            <p:cond delay="0"/>
                                          </p:stCondLst>
                                        </p:cTn>
                                        <p:tgtEl>
                                          <p:spTgt spid="3">
                                            <p:txEl>
                                              <p:pRg st="6" end="6"/>
                                            </p:txEl>
                                          </p:spTgt>
                                        </p:tgtEl>
                                        <p:attrNameLst>
                                          <p:attrName>style.visibility</p:attrName>
                                        </p:attrNameLst>
                                      </p:cBhvr>
                                      <p:to>
                                        <p:strVal val="visible"/>
                                      </p:to>
                                    </p:set>
                                    <p:animEffect transition="in" filter="blinds(horizontal)">
                                      <p:cBhvr>
                                        <p:cTn id="73" dur="500"/>
                                        <p:tgtEl>
                                          <p:spTgt spid="3">
                                            <p:txEl>
                                              <p:pRg st="6" end="6"/>
                                            </p:txEl>
                                          </p:spTgt>
                                        </p:tgtEl>
                                      </p:cBhvr>
                                    </p:animEffect>
                                  </p:childTnLst>
                                </p:cTn>
                              </p:par>
                              <p:par>
                                <p:cTn id="74" presetID="3" presetClass="entr" presetSubtype="10" fill="hold"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blinds(horizontal)">
                                      <p:cBhvr>
                                        <p:cTn id="76" dur="500"/>
                                        <p:tgtEl>
                                          <p:spTgt spid="22"/>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xit" presetSubtype="0" fill="hold" nodeType="clickEffect">
                                  <p:stCondLst>
                                    <p:cond delay="0"/>
                                  </p:stCondLst>
                                  <p:childTnLst>
                                    <p:animEffect transition="out" filter="fade">
                                      <p:cBhvr>
                                        <p:cTn id="80" dur="2000"/>
                                        <p:tgtEl>
                                          <p:spTgt spid="20"/>
                                        </p:tgtEl>
                                      </p:cBhvr>
                                    </p:animEffect>
                                    <p:set>
                                      <p:cBhvr>
                                        <p:cTn id="81" dur="1" fill="hold">
                                          <p:stCondLst>
                                            <p:cond delay="1999"/>
                                          </p:stCondLst>
                                        </p:cTn>
                                        <p:tgtEl>
                                          <p:spTgt spid="20"/>
                                        </p:tgtEl>
                                        <p:attrNameLst>
                                          <p:attrName>style.visibility</p:attrName>
                                        </p:attrNameLst>
                                      </p:cBhvr>
                                      <p:to>
                                        <p:strVal val="hidden"/>
                                      </p:to>
                                    </p:set>
                                  </p:childTnLst>
                                </p:cTn>
                              </p:par>
                              <p:par>
                                <p:cTn id="82" presetID="16" presetClass="entr" presetSubtype="42" fill="hold"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barn(outHorizontal)">
                                      <p:cBhvr>
                                        <p:cTn id="84" dur="2000"/>
                                        <p:tgtEl>
                                          <p:spTgt spid="24"/>
                                        </p:tgtEl>
                                      </p:cBhvr>
                                    </p:animEffect>
                                  </p:childTnLst>
                                </p:cTn>
                              </p:par>
                              <p:par>
                                <p:cTn id="85" presetID="10" presetClass="entr" presetSubtype="0" fill="hold" nodeType="with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2000"/>
                                        <p:tgtEl>
                                          <p:spTgt spid="25"/>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nodeType="click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blinds(horizontal)">
                                      <p:cBhvr>
                                        <p:cTn id="92" dur="500"/>
                                        <p:tgtEl>
                                          <p:spTgt spid="26"/>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blinds(horizontal)">
                                      <p:cBhvr>
                                        <p:cTn id="97" dur="500"/>
                                        <p:tgtEl>
                                          <p:spTgt spid="27"/>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3" presetClass="entr" presetSubtype="10" fill="hold" nodeType="clickEffect">
                                  <p:stCondLst>
                                    <p:cond delay="0"/>
                                  </p:stCondLst>
                                  <p:childTnLst>
                                    <p:set>
                                      <p:cBhvr>
                                        <p:cTn id="101" dur="1" fill="hold">
                                          <p:stCondLst>
                                            <p:cond delay="0"/>
                                          </p:stCondLst>
                                        </p:cTn>
                                        <p:tgtEl>
                                          <p:spTgt spid="3">
                                            <p:txEl>
                                              <p:pRg st="9" end="9"/>
                                            </p:txEl>
                                          </p:spTgt>
                                        </p:tgtEl>
                                        <p:attrNameLst>
                                          <p:attrName>style.visibility</p:attrName>
                                        </p:attrNameLst>
                                      </p:cBhvr>
                                      <p:to>
                                        <p:strVal val="visible"/>
                                      </p:to>
                                    </p:set>
                                    <p:animEffect transition="in" filter="blinds(horizontal)">
                                      <p:cBhvr>
                                        <p:cTn id="102" dur="500"/>
                                        <p:tgtEl>
                                          <p:spTgt spid="3">
                                            <p:txEl>
                                              <p:pRg st="9" end="9"/>
                                            </p:txEl>
                                          </p:spTgt>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 presetClass="entr" presetSubtype="10" fill="hold" nodeType="clickEffect">
                                  <p:stCondLst>
                                    <p:cond delay="0"/>
                                  </p:stCondLst>
                                  <p:childTnLst>
                                    <p:set>
                                      <p:cBhvr>
                                        <p:cTn id="106" dur="1" fill="hold">
                                          <p:stCondLst>
                                            <p:cond delay="0"/>
                                          </p:stCondLst>
                                        </p:cTn>
                                        <p:tgtEl>
                                          <p:spTgt spid="3">
                                            <p:txEl>
                                              <p:pRg st="10" end="10"/>
                                            </p:txEl>
                                          </p:spTgt>
                                        </p:tgtEl>
                                        <p:attrNameLst>
                                          <p:attrName>style.visibility</p:attrName>
                                        </p:attrNameLst>
                                      </p:cBhvr>
                                      <p:to>
                                        <p:strVal val="visible"/>
                                      </p:to>
                                    </p:set>
                                    <p:animEffect transition="in" filter="blinds(horizontal)">
                                      <p:cBhvr>
                                        <p:cTn id="10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2E49D-D588-431D-8486-F4F88414471E}"/>
              </a:ext>
            </a:extLst>
          </p:cNvPr>
          <p:cNvSpPr>
            <a:spLocks noGrp="1"/>
          </p:cNvSpPr>
          <p:nvPr>
            <p:ph type="title"/>
          </p:nvPr>
        </p:nvSpPr>
        <p:spPr>
          <a:xfrm>
            <a:off x="297455" y="274639"/>
            <a:ext cx="10565176" cy="600075"/>
          </a:xfrm>
        </p:spPr>
        <p:txBody>
          <a:bodyPr>
            <a:normAutofit fontScale="90000"/>
          </a:bodyPr>
          <a:lstStyle/>
          <a:p>
            <a:pPr eaLnBrk="1" fontAlgn="auto" hangingPunct="1">
              <a:spcAft>
                <a:spcPts val="0"/>
              </a:spcAft>
              <a:defRPr/>
            </a:pPr>
            <a:r>
              <a:rPr lang="en-CA" dirty="0"/>
              <a:t>Why is it called Least Square Regression Line (LSRL)? </a:t>
            </a:r>
          </a:p>
        </p:txBody>
      </p:sp>
      <p:sp>
        <p:nvSpPr>
          <p:cNvPr id="3" name="Content Placeholder 2">
            <a:extLst>
              <a:ext uri="{FF2B5EF4-FFF2-40B4-BE49-F238E27FC236}">
                <a16:creationId xmlns:a16="http://schemas.microsoft.com/office/drawing/2014/main" id="{C5D6E1E0-14B1-416A-8B1F-E42B70FB7482}"/>
              </a:ext>
            </a:extLst>
          </p:cNvPr>
          <p:cNvSpPr>
            <a:spLocks noGrp="1"/>
          </p:cNvSpPr>
          <p:nvPr>
            <p:ph sz="quarter" idx="1"/>
          </p:nvPr>
        </p:nvSpPr>
        <p:spPr>
          <a:xfrm>
            <a:off x="253387" y="981076"/>
            <a:ext cx="11160088" cy="1196975"/>
          </a:xfrm>
        </p:spPr>
        <p:txBody>
          <a:bodyPr/>
          <a:lstStyle/>
          <a:p>
            <a:pPr eaLnBrk="1" hangingPunct="1"/>
            <a:r>
              <a:rPr lang="en-CA" altLang="en-US" sz="2200" dirty="0"/>
              <a:t>The sum of all the residuals is equal to ZERO</a:t>
            </a:r>
          </a:p>
          <a:p>
            <a:pPr eaLnBrk="1" hangingPunct="1"/>
            <a:r>
              <a:rPr lang="en-CA" altLang="en-US" sz="2200" dirty="0"/>
              <a:t>Minimizes the “sum of the areas” of all the squares created by the residuals</a:t>
            </a:r>
          </a:p>
          <a:p>
            <a:pPr eaLnBrk="1" hangingPunct="1"/>
            <a:endParaRPr lang="en-CA" altLang="en-US" dirty="0"/>
          </a:p>
          <a:p>
            <a:pPr eaLnBrk="1" hangingPunct="1"/>
            <a:endParaRPr lang="en-CA" altLang="en-US" dirty="0"/>
          </a:p>
        </p:txBody>
      </p:sp>
      <p:pic>
        <p:nvPicPr>
          <p:cNvPr id="3077" name="Picture 5">
            <a:extLst>
              <a:ext uri="{FF2B5EF4-FFF2-40B4-BE49-F238E27FC236}">
                <a16:creationId xmlns:a16="http://schemas.microsoft.com/office/drawing/2014/main" id="{8EED9B77-30E5-47AA-B2E9-BF35968F41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8377" y="2343150"/>
            <a:ext cx="5256213"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9D2D5366-0550-47A2-A8FF-18DDA9D22F8A}"/>
              </a:ext>
            </a:extLst>
          </p:cNvPr>
          <p:cNvSpPr/>
          <p:nvPr/>
        </p:nvSpPr>
        <p:spPr>
          <a:xfrm>
            <a:off x="7613364" y="5307012"/>
            <a:ext cx="133350" cy="1333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11" name="Oval 10">
            <a:extLst>
              <a:ext uri="{FF2B5EF4-FFF2-40B4-BE49-F238E27FC236}">
                <a16:creationId xmlns:a16="http://schemas.microsoft.com/office/drawing/2014/main" id="{69EC07F3-3ED9-4293-A15C-6783E68EE157}"/>
              </a:ext>
            </a:extLst>
          </p:cNvPr>
          <p:cNvSpPr/>
          <p:nvPr/>
        </p:nvSpPr>
        <p:spPr>
          <a:xfrm>
            <a:off x="8557926" y="3200400"/>
            <a:ext cx="134938" cy="1333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12" name="Oval 11">
            <a:extLst>
              <a:ext uri="{FF2B5EF4-FFF2-40B4-BE49-F238E27FC236}">
                <a16:creationId xmlns:a16="http://schemas.microsoft.com/office/drawing/2014/main" id="{3885133D-76F0-4810-A6D8-2D412DD8453E}"/>
              </a:ext>
            </a:extLst>
          </p:cNvPr>
          <p:cNvSpPr/>
          <p:nvPr/>
        </p:nvSpPr>
        <p:spPr>
          <a:xfrm>
            <a:off x="10054940" y="4200525"/>
            <a:ext cx="134937" cy="1333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cxnSp>
        <p:nvCxnSpPr>
          <p:cNvPr id="13" name="Straight Connector 12">
            <a:extLst>
              <a:ext uri="{FF2B5EF4-FFF2-40B4-BE49-F238E27FC236}">
                <a16:creationId xmlns:a16="http://schemas.microsoft.com/office/drawing/2014/main" id="{5C8EB601-635D-409E-ABD1-C136E47FCE6B}"/>
              </a:ext>
            </a:extLst>
          </p:cNvPr>
          <p:cNvCxnSpPr/>
          <p:nvPr/>
        </p:nvCxnSpPr>
        <p:spPr>
          <a:xfrm flipV="1">
            <a:off x="6465602" y="2492376"/>
            <a:ext cx="4786313" cy="2890837"/>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D3A7AF-4062-417C-ABD7-6490F98BB387}"/>
              </a:ext>
            </a:extLst>
          </p:cNvPr>
          <p:cNvCxnSpPr>
            <a:stCxn id="11" idx="4"/>
          </p:cNvCxnSpPr>
          <p:nvPr/>
        </p:nvCxnSpPr>
        <p:spPr>
          <a:xfrm rot="16200000" flipH="1">
            <a:off x="8253127" y="3706813"/>
            <a:ext cx="746125" cy="0"/>
          </a:xfrm>
          <a:prstGeom prst="line">
            <a:avLst/>
          </a:prstGeom>
          <a:ln w="254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9045CCD-A63A-41CB-ACDA-6AC1D2E2E862}"/>
              </a:ext>
            </a:extLst>
          </p:cNvPr>
          <p:cNvCxnSpPr>
            <a:endCxn id="10" idx="0"/>
          </p:cNvCxnSpPr>
          <p:nvPr/>
        </p:nvCxnSpPr>
        <p:spPr>
          <a:xfrm rot="16200000" flipH="1">
            <a:off x="7343489" y="4975225"/>
            <a:ext cx="663575" cy="0"/>
          </a:xfrm>
          <a:prstGeom prst="line">
            <a:avLst/>
          </a:prstGeom>
          <a:ln w="254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1F160CC-0DCD-4F49-A907-4D16F5BB9E7F}"/>
              </a:ext>
            </a:extLst>
          </p:cNvPr>
          <p:cNvCxnSpPr/>
          <p:nvPr/>
        </p:nvCxnSpPr>
        <p:spPr>
          <a:xfrm rot="5400000">
            <a:off x="9615201" y="3686175"/>
            <a:ext cx="1016000" cy="0"/>
          </a:xfrm>
          <a:prstGeom prst="line">
            <a:avLst/>
          </a:prstGeom>
          <a:ln w="254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142D827-6279-4CA9-B287-42A1A3B4F507}"/>
              </a:ext>
            </a:extLst>
          </p:cNvPr>
          <p:cNvCxnSpPr/>
          <p:nvPr/>
        </p:nvCxnSpPr>
        <p:spPr>
          <a:xfrm rot="10800000" flipH="1">
            <a:off x="7683214" y="4657725"/>
            <a:ext cx="665162" cy="0"/>
          </a:xfrm>
          <a:prstGeom prst="line">
            <a:avLst/>
          </a:prstGeom>
          <a:ln w="254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62C1A56-BA3A-4825-B530-A1637D61687E}"/>
              </a:ext>
            </a:extLst>
          </p:cNvPr>
          <p:cNvCxnSpPr/>
          <p:nvPr/>
        </p:nvCxnSpPr>
        <p:spPr>
          <a:xfrm rot="16200000" flipH="1">
            <a:off x="8018970" y="5006181"/>
            <a:ext cx="665162" cy="0"/>
          </a:xfrm>
          <a:prstGeom prst="line">
            <a:avLst/>
          </a:prstGeom>
          <a:ln w="254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737F46D-C6FE-468D-8D60-EF4DEBA8B565}"/>
              </a:ext>
            </a:extLst>
          </p:cNvPr>
          <p:cNvCxnSpPr/>
          <p:nvPr/>
        </p:nvCxnSpPr>
        <p:spPr>
          <a:xfrm rot="10800000" flipH="1">
            <a:off x="7675277" y="5334000"/>
            <a:ext cx="663575" cy="0"/>
          </a:xfrm>
          <a:prstGeom prst="line">
            <a:avLst/>
          </a:prstGeom>
          <a:ln w="25400">
            <a:solidFill>
              <a:srgbClr val="7030A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078" name="Object 3">
            <a:extLst>
              <a:ext uri="{FF2B5EF4-FFF2-40B4-BE49-F238E27FC236}">
                <a16:creationId xmlns:a16="http://schemas.microsoft.com/office/drawing/2014/main" id="{8BB170F6-BB75-4DE8-A86D-A0811113809F}"/>
              </a:ext>
            </a:extLst>
          </p:cNvPr>
          <p:cNvGraphicFramePr>
            <a:graphicFrameLocks noChangeAspect="1"/>
          </p:cNvGraphicFramePr>
          <p:nvPr>
            <p:extLst>
              <p:ext uri="{D42A27DB-BD31-4B8C-83A1-F6EECF244321}">
                <p14:modId xmlns:p14="http://schemas.microsoft.com/office/powerpoint/2010/main" val="1313297208"/>
              </p:ext>
            </p:extLst>
          </p:nvPr>
        </p:nvGraphicFramePr>
        <p:xfrm>
          <a:off x="7872127" y="4735513"/>
          <a:ext cx="320675" cy="487363"/>
        </p:xfrm>
        <a:graphic>
          <a:graphicData uri="http://schemas.openxmlformats.org/presentationml/2006/ole">
            <mc:AlternateContent xmlns:mc="http://schemas.openxmlformats.org/markup-compatibility/2006">
              <mc:Choice xmlns:v="urn:schemas-microsoft-com:vml" Requires="v">
                <p:oleObj name="Equation" r:id="rId5" imgW="177646" imgH="241091" progId="Equation.DSMT4">
                  <p:embed/>
                </p:oleObj>
              </mc:Choice>
              <mc:Fallback>
                <p:oleObj name="Equation" r:id="rId5" imgW="177646" imgH="241091" progId="Equation.DSMT4">
                  <p:embed/>
                  <p:pic>
                    <p:nvPicPr>
                      <p:cNvPr id="3078" name="Object 3">
                        <a:extLst>
                          <a:ext uri="{FF2B5EF4-FFF2-40B4-BE49-F238E27FC236}">
                            <a16:creationId xmlns:a16="http://schemas.microsoft.com/office/drawing/2014/main" id="{8BB170F6-BB75-4DE8-A86D-A081111380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2127" y="4735513"/>
                        <a:ext cx="320675" cy="487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26" name="Straight Connector 25">
            <a:extLst>
              <a:ext uri="{FF2B5EF4-FFF2-40B4-BE49-F238E27FC236}">
                <a16:creationId xmlns:a16="http://schemas.microsoft.com/office/drawing/2014/main" id="{1CA6C0C0-2211-4982-9467-37BEB30C7F3D}"/>
              </a:ext>
            </a:extLst>
          </p:cNvPr>
          <p:cNvCxnSpPr/>
          <p:nvPr/>
        </p:nvCxnSpPr>
        <p:spPr>
          <a:xfrm rot="10800000" flipH="1">
            <a:off x="7867365" y="3281362"/>
            <a:ext cx="746125" cy="0"/>
          </a:xfrm>
          <a:prstGeom prst="line">
            <a:avLst/>
          </a:prstGeom>
          <a:ln w="254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538AE7A-0F4E-4310-9627-BFAFFDED8F84}"/>
              </a:ext>
            </a:extLst>
          </p:cNvPr>
          <p:cNvCxnSpPr/>
          <p:nvPr/>
        </p:nvCxnSpPr>
        <p:spPr>
          <a:xfrm rot="16200000" flipH="1">
            <a:off x="7491921" y="3671094"/>
            <a:ext cx="744537" cy="0"/>
          </a:xfrm>
          <a:prstGeom prst="line">
            <a:avLst/>
          </a:prstGeom>
          <a:ln w="254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00D8E5B-7920-4D34-B67D-6624CBC0C95C}"/>
              </a:ext>
            </a:extLst>
          </p:cNvPr>
          <p:cNvCxnSpPr/>
          <p:nvPr/>
        </p:nvCxnSpPr>
        <p:spPr>
          <a:xfrm rot="10800000" flipH="1">
            <a:off x="7884827" y="4024312"/>
            <a:ext cx="746125" cy="0"/>
          </a:xfrm>
          <a:prstGeom prst="line">
            <a:avLst/>
          </a:prstGeom>
          <a:ln w="25400">
            <a:solidFill>
              <a:srgbClr val="7030A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9" name="Object 3">
            <a:extLst>
              <a:ext uri="{FF2B5EF4-FFF2-40B4-BE49-F238E27FC236}">
                <a16:creationId xmlns:a16="http://schemas.microsoft.com/office/drawing/2014/main" id="{1327BB09-6514-4E68-A8C6-3717774085D3}"/>
              </a:ext>
            </a:extLst>
          </p:cNvPr>
          <p:cNvGraphicFramePr>
            <a:graphicFrameLocks noChangeAspect="1"/>
          </p:cNvGraphicFramePr>
          <p:nvPr>
            <p:extLst>
              <p:ext uri="{D42A27DB-BD31-4B8C-83A1-F6EECF244321}">
                <p14:modId xmlns:p14="http://schemas.microsoft.com/office/powerpoint/2010/main" val="4034095991"/>
              </p:ext>
            </p:extLst>
          </p:nvPr>
        </p:nvGraphicFramePr>
        <p:xfrm>
          <a:off x="8067390" y="3408363"/>
          <a:ext cx="344487" cy="487363"/>
        </p:xfrm>
        <a:graphic>
          <a:graphicData uri="http://schemas.openxmlformats.org/presentationml/2006/ole">
            <mc:AlternateContent xmlns:mc="http://schemas.openxmlformats.org/markup-compatibility/2006">
              <mc:Choice xmlns:v="urn:schemas-microsoft-com:vml" Requires="v">
                <p:oleObj name="Equation" r:id="rId7" imgW="190417" imgH="241195" progId="Equation.DSMT4">
                  <p:embed/>
                </p:oleObj>
              </mc:Choice>
              <mc:Fallback>
                <p:oleObj name="Equation" r:id="rId7" imgW="190417" imgH="241195" progId="Equation.DSMT4">
                  <p:embed/>
                  <p:pic>
                    <p:nvPicPr>
                      <p:cNvPr id="29" name="Object 3">
                        <a:extLst>
                          <a:ext uri="{FF2B5EF4-FFF2-40B4-BE49-F238E27FC236}">
                            <a16:creationId xmlns:a16="http://schemas.microsoft.com/office/drawing/2014/main" id="{1327BB09-6514-4E68-A8C6-3717774085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67390" y="3408363"/>
                        <a:ext cx="344487" cy="487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30" name="Straight Connector 29">
            <a:extLst>
              <a:ext uri="{FF2B5EF4-FFF2-40B4-BE49-F238E27FC236}">
                <a16:creationId xmlns:a16="http://schemas.microsoft.com/office/drawing/2014/main" id="{3B658F9F-C14C-4DB6-9B06-378F5FC7EB96}"/>
              </a:ext>
            </a:extLst>
          </p:cNvPr>
          <p:cNvCxnSpPr/>
          <p:nvPr/>
        </p:nvCxnSpPr>
        <p:spPr>
          <a:xfrm>
            <a:off x="10143839" y="4187825"/>
            <a:ext cx="1016000" cy="0"/>
          </a:xfrm>
          <a:prstGeom prst="line">
            <a:avLst/>
          </a:prstGeom>
          <a:ln w="254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49C0DA3-BABD-4B61-AB7E-97BEA2310AAA}"/>
              </a:ext>
            </a:extLst>
          </p:cNvPr>
          <p:cNvCxnSpPr/>
          <p:nvPr/>
        </p:nvCxnSpPr>
        <p:spPr>
          <a:xfrm rot="5400000">
            <a:off x="10667714" y="3663950"/>
            <a:ext cx="1016000" cy="0"/>
          </a:xfrm>
          <a:prstGeom prst="line">
            <a:avLst/>
          </a:prstGeom>
          <a:ln w="254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1CE7BAD-04D0-44AD-928C-59E1544EF51D}"/>
              </a:ext>
            </a:extLst>
          </p:cNvPr>
          <p:cNvCxnSpPr/>
          <p:nvPr/>
        </p:nvCxnSpPr>
        <p:spPr>
          <a:xfrm>
            <a:off x="10148601" y="3170237"/>
            <a:ext cx="1016000" cy="0"/>
          </a:xfrm>
          <a:prstGeom prst="line">
            <a:avLst/>
          </a:prstGeom>
          <a:ln w="25400">
            <a:solidFill>
              <a:srgbClr val="7030A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4" name="Object 4">
            <a:extLst>
              <a:ext uri="{FF2B5EF4-FFF2-40B4-BE49-F238E27FC236}">
                <a16:creationId xmlns:a16="http://schemas.microsoft.com/office/drawing/2014/main" id="{8A83BCB7-833F-48AE-9E3A-EC288F289551}"/>
              </a:ext>
            </a:extLst>
          </p:cNvPr>
          <p:cNvGraphicFramePr>
            <a:graphicFrameLocks noChangeAspect="1"/>
          </p:cNvGraphicFramePr>
          <p:nvPr>
            <p:extLst>
              <p:ext uri="{D42A27DB-BD31-4B8C-83A1-F6EECF244321}">
                <p14:modId xmlns:p14="http://schemas.microsoft.com/office/powerpoint/2010/main" val="1744867337"/>
              </p:ext>
            </p:extLst>
          </p:nvPr>
        </p:nvGraphicFramePr>
        <p:xfrm>
          <a:off x="10504202" y="3414713"/>
          <a:ext cx="322263" cy="487363"/>
        </p:xfrm>
        <a:graphic>
          <a:graphicData uri="http://schemas.openxmlformats.org/presentationml/2006/ole">
            <mc:AlternateContent xmlns:mc="http://schemas.openxmlformats.org/markup-compatibility/2006">
              <mc:Choice xmlns:v="urn:schemas-microsoft-com:vml" Requires="v">
                <p:oleObj name="Equation" r:id="rId9" imgW="177646" imgH="241091" progId="Equation.DSMT4">
                  <p:embed/>
                </p:oleObj>
              </mc:Choice>
              <mc:Fallback>
                <p:oleObj name="Equation" r:id="rId9" imgW="177646" imgH="241091" progId="Equation.DSMT4">
                  <p:embed/>
                  <p:pic>
                    <p:nvPicPr>
                      <p:cNvPr id="34" name="Object 4">
                        <a:extLst>
                          <a:ext uri="{FF2B5EF4-FFF2-40B4-BE49-F238E27FC236}">
                            <a16:creationId xmlns:a16="http://schemas.microsoft.com/office/drawing/2014/main" id="{8A83BCB7-833F-48AE-9E3A-EC288F28955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04202" y="3414713"/>
                        <a:ext cx="322263" cy="487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 name="Content Placeholder 2">
            <a:extLst>
              <a:ext uri="{FF2B5EF4-FFF2-40B4-BE49-F238E27FC236}">
                <a16:creationId xmlns:a16="http://schemas.microsoft.com/office/drawing/2014/main" id="{EA99E019-B48E-4D5B-AEF1-307ED3BFC3BF}"/>
              </a:ext>
            </a:extLst>
          </p:cNvPr>
          <p:cNvSpPr txBox="1">
            <a:spLocks/>
          </p:cNvSpPr>
          <p:nvPr/>
        </p:nvSpPr>
        <p:spPr bwMode="auto">
          <a:xfrm>
            <a:off x="288276" y="3778231"/>
            <a:ext cx="4504061"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r>
              <a:rPr lang="en-CA" altLang="en-US" sz="2200" dirty="0"/>
              <a:t>Your LSRL aims to minimize the squares of ONLY THE VERTICAL residuals!! NOT horizontal residuals!!!</a:t>
            </a:r>
          </a:p>
          <a:p>
            <a:pPr eaLnBrk="1" hangingPunct="1"/>
            <a:endParaRPr lang="en-CA" altLang="en-US" dirty="0"/>
          </a:p>
          <a:p>
            <a:pPr eaLnBrk="1" hangingPunct="1"/>
            <a:endParaRPr lang="en-CA" altLang="en-US" dirty="0"/>
          </a:p>
        </p:txBody>
      </p:sp>
      <p:sp>
        <p:nvSpPr>
          <p:cNvPr id="37" name="TextBox 36">
            <a:extLst>
              <a:ext uri="{FF2B5EF4-FFF2-40B4-BE49-F238E27FC236}">
                <a16:creationId xmlns:a16="http://schemas.microsoft.com/office/drawing/2014/main" id="{321D6F52-654D-4CA8-9A5A-4849CC723269}"/>
              </a:ext>
            </a:extLst>
          </p:cNvPr>
          <p:cNvSpPr txBox="1">
            <a:spLocks noChangeArrowheads="1"/>
          </p:cNvSpPr>
          <p:nvPr/>
        </p:nvSpPr>
        <p:spPr bwMode="auto">
          <a:xfrm>
            <a:off x="330182" y="2963328"/>
            <a:ext cx="14954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200"/>
              <a:t>Minimize:</a:t>
            </a:r>
          </a:p>
        </p:txBody>
      </p:sp>
      <p:graphicFrame>
        <p:nvGraphicFramePr>
          <p:cNvPr id="38" name="Object 5">
            <a:extLst>
              <a:ext uri="{FF2B5EF4-FFF2-40B4-BE49-F238E27FC236}">
                <a16:creationId xmlns:a16="http://schemas.microsoft.com/office/drawing/2014/main" id="{E474DD71-5DB6-43EF-8B7F-EC92789FD0EA}"/>
              </a:ext>
            </a:extLst>
          </p:cNvPr>
          <p:cNvGraphicFramePr>
            <a:graphicFrameLocks noChangeAspect="1"/>
          </p:cNvGraphicFramePr>
          <p:nvPr>
            <p:extLst>
              <p:ext uri="{D42A27DB-BD31-4B8C-83A1-F6EECF244321}">
                <p14:modId xmlns:p14="http://schemas.microsoft.com/office/powerpoint/2010/main" val="1377541821"/>
              </p:ext>
            </p:extLst>
          </p:nvPr>
        </p:nvGraphicFramePr>
        <p:xfrm>
          <a:off x="1943158" y="2928365"/>
          <a:ext cx="1787525" cy="487362"/>
        </p:xfrm>
        <a:graphic>
          <a:graphicData uri="http://schemas.openxmlformats.org/presentationml/2006/ole">
            <mc:AlternateContent xmlns:mc="http://schemas.openxmlformats.org/markup-compatibility/2006">
              <mc:Choice xmlns:v="urn:schemas-microsoft-com:vml" Requires="v">
                <p:oleObj name="Equation" r:id="rId11" imgW="990360" imgH="241200" progId="Equation.DSMT4">
                  <p:embed/>
                </p:oleObj>
              </mc:Choice>
              <mc:Fallback>
                <p:oleObj name="Equation" r:id="rId11" imgW="990360" imgH="241200" progId="Equation.DSMT4">
                  <p:embed/>
                  <p:pic>
                    <p:nvPicPr>
                      <p:cNvPr id="38" name="Object 5">
                        <a:extLst>
                          <a:ext uri="{FF2B5EF4-FFF2-40B4-BE49-F238E27FC236}">
                            <a16:creationId xmlns:a16="http://schemas.microsoft.com/office/drawing/2014/main" id="{E474DD71-5DB6-43EF-8B7F-EC92789FD0EA}"/>
                          </a:ext>
                        </a:extLst>
                      </p:cNvPr>
                      <p:cNvPicPr>
                        <a:picLocks noChangeAspect="1" noChangeArrowheads="1"/>
                      </p:cNvPicPr>
                      <p:nvPr/>
                    </p:nvPicPr>
                    <p:blipFill>
                      <a:blip r:embed="rId12"/>
                      <a:srcRect/>
                      <a:stretch>
                        <a:fillRect/>
                      </a:stretch>
                    </p:blipFill>
                    <p:spPr bwMode="auto">
                      <a:xfrm>
                        <a:off x="1943158" y="2928365"/>
                        <a:ext cx="1787525" cy="487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 name="Object 5">
            <a:extLst>
              <a:ext uri="{FF2B5EF4-FFF2-40B4-BE49-F238E27FC236}">
                <a16:creationId xmlns:a16="http://schemas.microsoft.com/office/drawing/2014/main" id="{1CDF03E7-6AD1-4828-BEEB-2F7663D3BD73}"/>
              </a:ext>
            </a:extLst>
          </p:cNvPr>
          <p:cNvGraphicFramePr>
            <a:graphicFrameLocks noChangeAspect="1"/>
          </p:cNvGraphicFramePr>
          <p:nvPr>
            <p:extLst>
              <p:ext uri="{D42A27DB-BD31-4B8C-83A1-F6EECF244321}">
                <p14:modId xmlns:p14="http://schemas.microsoft.com/office/powerpoint/2010/main" val="3798660057"/>
              </p:ext>
            </p:extLst>
          </p:nvPr>
        </p:nvGraphicFramePr>
        <p:xfrm>
          <a:off x="1018621" y="1973167"/>
          <a:ext cx="2598737" cy="615950"/>
        </p:xfrm>
        <a:graphic>
          <a:graphicData uri="http://schemas.openxmlformats.org/presentationml/2006/ole">
            <mc:AlternateContent xmlns:mc="http://schemas.openxmlformats.org/markup-compatibility/2006">
              <mc:Choice xmlns:v="urn:schemas-microsoft-com:vml" Requires="v">
                <p:oleObj name="Equation" r:id="rId13" imgW="1079280" imgH="228600" progId="Equation.DSMT4">
                  <p:embed/>
                </p:oleObj>
              </mc:Choice>
              <mc:Fallback>
                <p:oleObj name="Equation" r:id="rId13" imgW="1079280" imgH="228600" progId="Equation.DSMT4">
                  <p:embed/>
                  <p:pic>
                    <p:nvPicPr>
                      <p:cNvPr id="31" name="Object 5">
                        <a:extLst>
                          <a:ext uri="{FF2B5EF4-FFF2-40B4-BE49-F238E27FC236}">
                            <a16:creationId xmlns:a16="http://schemas.microsoft.com/office/drawing/2014/main" id="{1CDF03E7-6AD1-4828-BEEB-2F7663D3BD73}"/>
                          </a:ext>
                        </a:extLst>
                      </p:cNvPr>
                      <p:cNvPicPr>
                        <a:picLocks noChangeAspect="1" noChangeArrowheads="1"/>
                      </p:cNvPicPr>
                      <p:nvPr/>
                    </p:nvPicPr>
                    <p:blipFill>
                      <a:blip r:embed="rId14"/>
                      <a:srcRect/>
                      <a:stretch>
                        <a:fillRect/>
                      </a:stretch>
                    </p:blipFill>
                    <p:spPr bwMode="auto">
                      <a:xfrm>
                        <a:off x="1018621" y="1973167"/>
                        <a:ext cx="2598737" cy="615950"/>
                      </a:xfrm>
                      <a:prstGeom prst="rect">
                        <a:avLst/>
                      </a:prstGeom>
                      <a:noFill/>
                      <a:ln>
                        <a:noFill/>
                      </a:ln>
                      <a:effectLst/>
                    </p:spPr>
                  </p:pic>
                </p:oleObj>
              </mc:Fallback>
            </mc:AlternateContent>
          </a:graphicData>
        </a:graphic>
      </p:graphicFrame>
      <p:sp>
        <p:nvSpPr>
          <p:cNvPr id="35" name="TextBox 34">
            <a:extLst>
              <a:ext uri="{FF2B5EF4-FFF2-40B4-BE49-F238E27FC236}">
                <a16:creationId xmlns:a16="http://schemas.microsoft.com/office/drawing/2014/main" id="{581D31CE-E223-4CFC-AA66-AE064FEB1109}"/>
              </a:ext>
            </a:extLst>
          </p:cNvPr>
          <p:cNvSpPr txBox="1"/>
          <p:nvPr/>
        </p:nvSpPr>
        <p:spPr>
          <a:xfrm>
            <a:off x="169978" y="5338802"/>
            <a:ext cx="5779130" cy="1200329"/>
          </a:xfrm>
          <a:prstGeom prst="rect">
            <a:avLst/>
          </a:prstGeom>
          <a:solidFill>
            <a:schemeClr val="bg2"/>
          </a:solidFill>
        </p:spPr>
        <p:txBody>
          <a:bodyPr wrap="square">
            <a:spAutoFit/>
          </a:bodyPr>
          <a:lstStyle/>
          <a:p>
            <a:pPr algn="ctr" eaLnBrk="1" hangingPunct="1">
              <a:defRPr/>
            </a:pPr>
            <a:r>
              <a:rPr lang="en-CA" dirty="0">
                <a:solidFill>
                  <a:srgbClr val="FF0000"/>
                </a:solidFill>
                <a:latin typeface="+mj-lt"/>
                <a:cs typeface="Arial" charset="0"/>
              </a:rPr>
              <a:t>NOTE: the LSRL is NOT interchangeable!  CAN NOT use “Y” to predict “x”.  You need to create a NEW LSRL by reversing L1 </a:t>
            </a:r>
            <a:r>
              <a:rPr lang="en-CA" i="1" dirty="0">
                <a:solidFill>
                  <a:srgbClr val="FF0000"/>
                </a:solidFill>
                <a:latin typeface="+mj-lt"/>
                <a:cs typeface="Arial" charset="0"/>
              </a:rPr>
              <a:t>(x)</a:t>
            </a:r>
            <a:r>
              <a:rPr lang="en-CA" dirty="0">
                <a:solidFill>
                  <a:srgbClr val="FF0000"/>
                </a:solidFill>
                <a:latin typeface="+mj-lt"/>
                <a:cs typeface="Arial" charset="0"/>
              </a:rPr>
              <a:t> and L2</a:t>
            </a:r>
            <a:r>
              <a:rPr lang="en-CA" i="1" dirty="0">
                <a:solidFill>
                  <a:srgbClr val="FF0000"/>
                </a:solidFill>
                <a:cs typeface="Arial" charset="0"/>
              </a:rPr>
              <a:t> (y). </a:t>
            </a:r>
            <a:r>
              <a:rPr lang="en-CA" i="1" dirty="0">
                <a:solidFill>
                  <a:srgbClr val="FF0000"/>
                </a:solidFill>
                <a:latin typeface="+mn-lt"/>
                <a:cs typeface="Times New Roman" panose="02020603050405020304" pitchFamily="18" charset="0"/>
              </a:rPr>
              <a:t> </a:t>
            </a:r>
            <a:r>
              <a:rPr lang="en-CA" dirty="0">
                <a:solidFill>
                  <a:srgbClr val="FF0000"/>
                </a:solidFill>
                <a:latin typeface="+mn-lt"/>
                <a:cs typeface="Times New Roman" panose="02020603050405020304" pitchFamily="18" charset="0"/>
              </a:rPr>
              <a:t>The new LSRL aims to reduce the residual with “x”</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fade">
                                      <p:cBhvr>
                                        <p:cTn id="7" dur="2000"/>
                                        <p:tgtEl>
                                          <p:spTgt spid="307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
                                        <p:tgtEl>
                                          <p:spTgt spid="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1000"/>
                                        <p:tgtEl>
                                          <p:spTgt spid="1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1000"/>
                                        <p:tgtEl>
                                          <p:spTgt spid="1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down)">
                                      <p:cBhvr>
                                        <p:cTn id="36" dur="1000"/>
                                        <p:tgtEl>
                                          <p:spTgt spid="2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1000"/>
                                        <p:tgtEl>
                                          <p:spTgt spid="22"/>
                                        </p:tgtEl>
                                      </p:cBhvr>
                                    </p:animEffect>
                                  </p:childTnLst>
                                </p:cTn>
                              </p:par>
                            </p:childTnLst>
                          </p:cTn>
                        </p:par>
                        <p:par>
                          <p:cTn id="42" fill="hold" nodeType="afterGroup">
                            <p:stCondLst>
                              <p:cond delay="1000"/>
                            </p:stCondLst>
                            <p:childTnLst>
                              <p:par>
                                <p:cTn id="43" presetID="22" presetClass="entr" presetSubtype="1"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up)">
                                      <p:cBhvr>
                                        <p:cTn id="45" dur="1000"/>
                                        <p:tgtEl>
                                          <p:spTgt spid="23"/>
                                        </p:tgtEl>
                                      </p:cBhvr>
                                    </p:animEffect>
                                  </p:childTnLst>
                                </p:cTn>
                              </p:par>
                            </p:childTnLst>
                          </p:cTn>
                        </p:par>
                        <p:par>
                          <p:cTn id="46" fill="hold" nodeType="afterGroup">
                            <p:stCondLst>
                              <p:cond delay="2000"/>
                            </p:stCondLst>
                            <p:childTnLst>
                              <p:par>
                                <p:cTn id="47" presetID="22" presetClass="entr" presetSubtype="2"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right)">
                                      <p:cBhvr>
                                        <p:cTn id="49" dur="1000"/>
                                        <p:tgtEl>
                                          <p:spTgt spid="24"/>
                                        </p:tgtEl>
                                      </p:cBhvr>
                                    </p:animEffect>
                                  </p:childTnLst>
                                </p:cTn>
                              </p:par>
                            </p:childTnLst>
                          </p:cTn>
                        </p:par>
                        <p:par>
                          <p:cTn id="50" fill="hold" nodeType="afterGroup">
                            <p:stCondLst>
                              <p:cond delay="3000"/>
                            </p:stCondLst>
                            <p:childTnLst>
                              <p:par>
                                <p:cTn id="51" presetID="3" presetClass="entr" presetSubtype="10" fill="hold" nodeType="afterEffect">
                                  <p:stCondLst>
                                    <p:cond delay="0"/>
                                  </p:stCondLst>
                                  <p:childTnLst>
                                    <p:set>
                                      <p:cBhvr>
                                        <p:cTn id="52" dur="1" fill="hold">
                                          <p:stCondLst>
                                            <p:cond delay="0"/>
                                          </p:stCondLst>
                                        </p:cTn>
                                        <p:tgtEl>
                                          <p:spTgt spid="3078"/>
                                        </p:tgtEl>
                                        <p:attrNameLst>
                                          <p:attrName>style.visibility</p:attrName>
                                        </p:attrNameLst>
                                      </p:cBhvr>
                                      <p:to>
                                        <p:strVal val="visible"/>
                                      </p:to>
                                    </p:set>
                                    <p:animEffect transition="in" filter="blinds(horizontal)">
                                      <p:cBhvr>
                                        <p:cTn id="53" dur="500"/>
                                        <p:tgtEl>
                                          <p:spTgt spid="307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2" fill="hold"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right)">
                                      <p:cBhvr>
                                        <p:cTn id="58" dur="1000"/>
                                        <p:tgtEl>
                                          <p:spTgt spid="26"/>
                                        </p:tgtEl>
                                      </p:cBhvr>
                                    </p:animEffect>
                                  </p:childTnLst>
                                </p:cTn>
                              </p:par>
                            </p:childTnLst>
                          </p:cTn>
                        </p:par>
                        <p:par>
                          <p:cTn id="59" fill="hold" nodeType="afterGroup">
                            <p:stCondLst>
                              <p:cond delay="1000"/>
                            </p:stCondLst>
                            <p:childTnLst>
                              <p:par>
                                <p:cTn id="60" presetID="22" presetClass="entr" presetSubtype="1" fill="hold"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up)">
                                      <p:cBhvr>
                                        <p:cTn id="62" dur="1000"/>
                                        <p:tgtEl>
                                          <p:spTgt spid="27"/>
                                        </p:tgtEl>
                                      </p:cBhvr>
                                    </p:animEffect>
                                  </p:childTnLst>
                                </p:cTn>
                              </p:par>
                            </p:childTnLst>
                          </p:cTn>
                        </p:par>
                        <p:par>
                          <p:cTn id="63" fill="hold" nodeType="afterGroup">
                            <p:stCondLst>
                              <p:cond delay="2000"/>
                            </p:stCondLst>
                            <p:childTnLst>
                              <p:par>
                                <p:cTn id="64" presetID="22" presetClass="entr" presetSubtype="8" fill="hold"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wipe(left)">
                                      <p:cBhvr>
                                        <p:cTn id="66" dur="1000"/>
                                        <p:tgtEl>
                                          <p:spTgt spid="28"/>
                                        </p:tgtEl>
                                      </p:cBhvr>
                                    </p:animEffect>
                                  </p:childTnLst>
                                </p:cTn>
                              </p:par>
                            </p:childTnLst>
                          </p:cTn>
                        </p:par>
                        <p:par>
                          <p:cTn id="67" fill="hold" nodeType="afterGroup">
                            <p:stCondLst>
                              <p:cond delay="3000"/>
                            </p:stCondLst>
                            <p:childTnLst>
                              <p:par>
                                <p:cTn id="68" presetID="3" presetClass="entr" presetSubtype="10" fill="hold"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blinds(horizontal)">
                                      <p:cBhvr>
                                        <p:cTn id="70" dur="500"/>
                                        <p:tgtEl>
                                          <p:spTgt spid="2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nodeType="click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wipe(left)">
                                      <p:cBhvr>
                                        <p:cTn id="75" dur="1000"/>
                                        <p:tgtEl>
                                          <p:spTgt spid="30"/>
                                        </p:tgtEl>
                                      </p:cBhvr>
                                    </p:animEffect>
                                  </p:childTnLst>
                                </p:cTn>
                              </p:par>
                            </p:childTnLst>
                          </p:cTn>
                        </p:par>
                        <p:par>
                          <p:cTn id="76" fill="hold" nodeType="afterGroup">
                            <p:stCondLst>
                              <p:cond delay="1000"/>
                            </p:stCondLst>
                            <p:childTnLst>
                              <p:par>
                                <p:cTn id="77" presetID="22" presetClass="entr" presetSubtype="4" fill="hold"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down)">
                                      <p:cBhvr>
                                        <p:cTn id="79" dur="1000"/>
                                        <p:tgtEl>
                                          <p:spTgt spid="32"/>
                                        </p:tgtEl>
                                      </p:cBhvr>
                                    </p:animEffect>
                                  </p:childTnLst>
                                </p:cTn>
                              </p:par>
                            </p:childTnLst>
                          </p:cTn>
                        </p:par>
                        <p:par>
                          <p:cTn id="80" fill="hold" nodeType="afterGroup">
                            <p:stCondLst>
                              <p:cond delay="2000"/>
                            </p:stCondLst>
                            <p:childTnLst>
                              <p:par>
                                <p:cTn id="81" presetID="22" presetClass="entr" presetSubtype="2" fill="hold" nodeType="after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wipe(right)">
                                      <p:cBhvr>
                                        <p:cTn id="83" dur="1000"/>
                                        <p:tgtEl>
                                          <p:spTgt spid="33"/>
                                        </p:tgtEl>
                                      </p:cBhvr>
                                    </p:animEffect>
                                  </p:childTnLst>
                                </p:cTn>
                              </p:par>
                            </p:childTnLst>
                          </p:cTn>
                        </p:par>
                        <p:par>
                          <p:cTn id="84" fill="hold" nodeType="afterGroup">
                            <p:stCondLst>
                              <p:cond delay="3000"/>
                            </p:stCondLst>
                            <p:childTnLst>
                              <p:par>
                                <p:cTn id="85" presetID="3" presetClass="entr" presetSubtype="10" fill="hold" nodeType="after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blinds(horizontal)">
                                      <p:cBhvr>
                                        <p:cTn id="87" dur="500"/>
                                        <p:tgtEl>
                                          <p:spTgt spid="3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blinds(horizontal)">
                                      <p:cBhvr>
                                        <p:cTn id="92" dur="500"/>
                                        <p:tgtEl>
                                          <p:spTgt spid="37"/>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nodeType="click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blinds(horizontal)">
                                      <p:cBhvr>
                                        <p:cTn id="97" dur="500"/>
                                        <p:tgtEl>
                                          <p:spTgt spid="38"/>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3" presetClass="entr" presetSubtype="10" fill="hold" nodeType="clickEffect">
                                  <p:stCondLst>
                                    <p:cond delay="0"/>
                                  </p:stCondLst>
                                  <p:childTnLst>
                                    <p:set>
                                      <p:cBhvr>
                                        <p:cTn id="101" dur="1" fill="hold">
                                          <p:stCondLst>
                                            <p:cond delay="0"/>
                                          </p:stCondLst>
                                        </p:cTn>
                                        <p:tgtEl>
                                          <p:spTgt spid="36">
                                            <p:txEl>
                                              <p:pRg st="0" end="0"/>
                                            </p:txEl>
                                          </p:spTgt>
                                        </p:tgtEl>
                                        <p:attrNameLst>
                                          <p:attrName>style.visibility</p:attrName>
                                        </p:attrNameLst>
                                      </p:cBhvr>
                                      <p:to>
                                        <p:strVal val="visible"/>
                                      </p:to>
                                    </p:set>
                                    <p:animEffect transition="in" filter="blinds(horizontal)">
                                      <p:cBhvr>
                                        <p:cTn id="102" dur="500"/>
                                        <p:tgtEl>
                                          <p:spTgt spid="36">
                                            <p:txEl>
                                              <p:pRg st="0" end="0"/>
                                            </p:txEl>
                                          </p:spTgt>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 presetClass="entr" presetSubtype="10" fill="hold" nodeType="click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blinds(horizontal)">
                                      <p:cBhvr>
                                        <p:cTn id="107" dur="500"/>
                                        <p:tgtEl>
                                          <p:spTgt spid="31"/>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 presetClass="entr" presetSubtype="10" fill="hold" nodeType="clickEffect">
                                  <p:stCondLst>
                                    <p:cond delay="0"/>
                                  </p:stCondLst>
                                  <p:childTnLst>
                                    <p:set>
                                      <p:cBhvr>
                                        <p:cTn id="111" dur="1" fill="hold">
                                          <p:stCondLst>
                                            <p:cond delay="0"/>
                                          </p:stCondLst>
                                        </p:cTn>
                                        <p:tgtEl>
                                          <p:spTgt spid="35">
                                            <p:txEl>
                                              <p:pRg st="0" end="0"/>
                                            </p:txEl>
                                          </p:spTgt>
                                        </p:tgtEl>
                                        <p:attrNameLst>
                                          <p:attrName>style.visibility</p:attrName>
                                        </p:attrNameLst>
                                      </p:cBhvr>
                                      <p:to>
                                        <p:strVal val="visible"/>
                                      </p:to>
                                    </p:set>
                                    <p:animEffect transition="in" filter="blinds(horizontal)">
                                      <p:cBhvr>
                                        <p:cTn id="112"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7EC8-05CD-44CD-9AE6-E8C1E5E95654}"/>
              </a:ext>
            </a:extLst>
          </p:cNvPr>
          <p:cNvSpPr>
            <a:spLocks noGrp="1"/>
          </p:cNvSpPr>
          <p:nvPr>
            <p:ph type="title"/>
          </p:nvPr>
        </p:nvSpPr>
        <p:spPr>
          <a:xfrm>
            <a:off x="1981200" y="274638"/>
            <a:ext cx="7467600" cy="531812"/>
          </a:xfrm>
        </p:spPr>
        <p:txBody>
          <a:bodyPr>
            <a:normAutofit fontScale="90000"/>
          </a:bodyPr>
          <a:lstStyle/>
          <a:p>
            <a:pPr eaLnBrk="1" hangingPunct="1">
              <a:defRPr/>
            </a:pPr>
            <a:r>
              <a:rPr lang="en-CA" dirty="0"/>
              <a:t>Ex: Lung cancer and Smoking</a:t>
            </a:r>
          </a:p>
        </p:txBody>
      </p:sp>
      <p:sp>
        <p:nvSpPr>
          <p:cNvPr id="20483" name="Content Placeholder 2">
            <a:extLst>
              <a:ext uri="{FF2B5EF4-FFF2-40B4-BE49-F238E27FC236}">
                <a16:creationId xmlns:a16="http://schemas.microsoft.com/office/drawing/2014/main" id="{F988E7C5-4506-4FDF-BEE2-44FF7E3C417E}"/>
              </a:ext>
            </a:extLst>
          </p:cNvPr>
          <p:cNvSpPr>
            <a:spLocks noGrp="1"/>
          </p:cNvSpPr>
          <p:nvPr>
            <p:ph sz="quarter" idx="1"/>
          </p:nvPr>
        </p:nvSpPr>
        <p:spPr>
          <a:xfrm>
            <a:off x="253389" y="838392"/>
            <a:ext cx="11369406" cy="1263650"/>
          </a:xfrm>
        </p:spPr>
        <p:txBody>
          <a:bodyPr/>
          <a:lstStyle/>
          <a:p>
            <a:pPr eaLnBrk="1" hangingPunct="1">
              <a:spcBef>
                <a:spcPct val="0"/>
              </a:spcBef>
              <a:buFont typeface="Wingdings" panose="05000000000000000000" pitchFamily="2" charset="2"/>
              <a:buNone/>
            </a:pPr>
            <a:r>
              <a:rPr lang="en-CA" altLang="en-US" dirty="0"/>
              <a:t>The following table shows data collected from a survey on the number of years people smoked and the percentage of lung damage they sustained. </a:t>
            </a:r>
          </a:p>
        </p:txBody>
      </p:sp>
      <p:graphicFrame>
        <p:nvGraphicFramePr>
          <p:cNvPr id="20484" name="Object 2">
            <a:extLst>
              <a:ext uri="{FF2B5EF4-FFF2-40B4-BE49-F238E27FC236}">
                <a16:creationId xmlns:a16="http://schemas.microsoft.com/office/drawing/2014/main" id="{0F1BB231-0451-4D2F-BB96-0B33FE5B57FF}"/>
              </a:ext>
            </a:extLst>
          </p:cNvPr>
          <p:cNvGraphicFramePr>
            <a:graphicFrameLocks noChangeAspect="1"/>
          </p:cNvGraphicFramePr>
          <p:nvPr>
            <p:extLst>
              <p:ext uri="{D42A27DB-BD31-4B8C-83A1-F6EECF244321}">
                <p14:modId xmlns:p14="http://schemas.microsoft.com/office/powerpoint/2010/main" val="1624008979"/>
              </p:ext>
            </p:extLst>
          </p:nvPr>
        </p:nvGraphicFramePr>
        <p:xfrm>
          <a:off x="2709996" y="1767156"/>
          <a:ext cx="6159500" cy="1052512"/>
        </p:xfrm>
        <a:graphic>
          <a:graphicData uri="http://schemas.openxmlformats.org/presentationml/2006/ole">
            <mc:AlternateContent xmlns:mc="http://schemas.openxmlformats.org/markup-compatibility/2006">
              <mc:Choice xmlns:v="urn:schemas-microsoft-com:vml" Requires="v">
                <p:oleObj name="Equation" r:id="rId4" imgW="2971800" imgH="508000" progId="Equation.DSMT4">
                  <p:embed/>
                </p:oleObj>
              </mc:Choice>
              <mc:Fallback>
                <p:oleObj name="Equation" r:id="rId4" imgW="2971800" imgH="508000" progId="Equation.DSMT4">
                  <p:embed/>
                  <p:pic>
                    <p:nvPicPr>
                      <p:cNvPr id="20484" name="Object 2">
                        <a:extLst>
                          <a:ext uri="{FF2B5EF4-FFF2-40B4-BE49-F238E27FC236}">
                            <a16:creationId xmlns:a16="http://schemas.microsoft.com/office/drawing/2014/main" id="{0F1BB231-0451-4D2F-BB96-0B33FE5B57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9996" y="1767156"/>
                        <a:ext cx="6159500" cy="1052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Content Placeholder 2">
            <a:extLst>
              <a:ext uri="{FF2B5EF4-FFF2-40B4-BE49-F238E27FC236}">
                <a16:creationId xmlns:a16="http://schemas.microsoft.com/office/drawing/2014/main" id="{93A8F32F-7328-49D9-9F3B-82450F74A516}"/>
              </a:ext>
            </a:extLst>
          </p:cNvPr>
          <p:cNvSpPr txBox="1">
            <a:spLocks/>
          </p:cNvSpPr>
          <p:nvPr/>
        </p:nvSpPr>
        <p:spPr bwMode="auto">
          <a:xfrm>
            <a:off x="396607" y="3106757"/>
            <a:ext cx="11049918" cy="3052743"/>
          </a:xfrm>
          <a:prstGeom prst="rect">
            <a:avLst/>
          </a:prstGeom>
          <a:noFill/>
          <a:ln w="9525">
            <a:noFill/>
            <a:miter lim="800000"/>
            <a:headEnd/>
            <a:tailEnd/>
          </a:ln>
        </p:spPr>
        <p:txBody>
          <a:bodyPr/>
          <a:lstStyle/>
          <a:p>
            <a:pPr marL="457200" indent="-457200" eaLnBrk="1" hangingPunct="1">
              <a:spcBef>
                <a:spcPts val="600"/>
              </a:spcBef>
              <a:buClr>
                <a:schemeClr val="accent1"/>
              </a:buClr>
              <a:buSzPct val="70000"/>
              <a:buFontTx/>
              <a:buAutoNum type="alphaLcParenR"/>
              <a:defRPr/>
            </a:pPr>
            <a:r>
              <a:rPr lang="en-CA" sz="2200" dirty="0">
                <a:latin typeface="+mj-lt"/>
                <a:cs typeface="+mn-cs"/>
              </a:rPr>
              <a:t>Plot the data and find the correlation coefficient “r”</a:t>
            </a:r>
          </a:p>
          <a:p>
            <a:pPr marL="457200" indent="-457200" eaLnBrk="1" hangingPunct="1">
              <a:spcBef>
                <a:spcPts val="600"/>
              </a:spcBef>
              <a:buClr>
                <a:schemeClr val="accent1"/>
              </a:buClr>
              <a:buSzPct val="70000"/>
              <a:buFontTx/>
              <a:buAutoNum type="alphaLcParenR"/>
              <a:defRPr/>
            </a:pPr>
            <a:r>
              <a:rPr lang="en-CA" sz="2200" dirty="0">
                <a:latin typeface="+mj-lt"/>
                <a:cs typeface="+mn-cs"/>
              </a:rPr>
              <a:t>Define the explanatory and response variables</a:t>
            </a:r>
          </a:p>
          <a:p>
            <a:pPr marL="457200" indent="-457200" eaLnBrk="1" hangingPunct="1">
              <a:spcBef>
                <a:spcPts val="600"/>
              </a:spcBef>
              <a:buClr>
                <a:schemeClr val="accent1"/>
              </a:buClr>
              <a:buSzPct val="70000"/>
              <a:buFontTx/>
              <a:buAutoNum type="alphaLcParenR"/>
              <a:defRPr/>
            </a:pPr>
            <a:r>
              <a:rPr lang="en-CA" sz="2200" dirty="0">
                <a:latin typeface="+mj-lt"/>
                <a:cs typeface="+mn-cs"/>
              </a:rPr>
              <a:t>Find the equation of the LSRL for getting the percentage of lung damage from years of smoking?</a:t>
            </a:r>
          </a:p>
          <a:p>
            <a:pPr marL="457200" indent="-457200" eaLnBrk="1" hangingPunct="1">
              <a:spcBef>
                <a:spcPts val="600"/>
              </a:spcBef>
              <a:buClr>
                <a:schemeClr val="accent1"/>
              </a:buClr>
              <a:buSzPct val="70000"/>
              <a:buFontTx/>
              <a:buAutoNum type="alphaLcParenR"/>
              <a:defRPr/>
            </a:pPr>
            <a:r>
              <a:rPr lang="en-CA" sz="2200" dirty="0">
                <a:latin typeface="+mj-lt"/>
                <a:cs typeface="+mn-cs"/>
              </a:rPr>
              <a:t>Interpret the slope</a:t>
            </a:r>
          </a:p>
          <a:p>
            <a:pPr marL="457200" indent="-457200" eaLnBrk="1" hangingPunct="1">
              <a:spcBef>
                <a:spcPts val="600"/>
              </a:spcBef>
              <a:buClr>
                <a:schemeClr val="accent1"/>
              </a:buClr>
              <a:buSzPct val="70000"/>
              <a:buFontTx/>
              <a:buAutoNum type="alphaLcParenR"/>
              <a:defRPr/>
            </a:pPr>
            <a:r>
              <a:rPr lang="en-CA" sz="2200" dirty="0">
                <a:latin typeface="+mj-lt"/>
                <a:cs typeface="+mn-cs"/>
              </a:rPr>
              <a:t>What is the percentage of lung damage from someone that has been smoking 20 years, based on </a:t>
            </a:r>
            <a:r>
              <a:rPr lang="en-CA" sz="2200">
                <a:latin typeface="+mj-lt"/>
                <a:cs typeface="+mn-cs"/>
              </a:rPr>
              <a:t>the LSRL</a:t>
            </a:r>
            <a:r>
              <a:rPr lang="en-CA" sz="2200" dirty="0">
                <a:latin typeface="+mj-lt"/>
                <a:cs typeface="+mn-cs"/>
              </a:rPr>
              <a:t>? Write a concluding statement.</a:t>
            </a:r>
          </a:p>
          <a:p>
            <a:pPr marL="457200" indent="-457200" eaLnBrk="1" hangingPunct="1">
              <a:spcBef>
                <a:spcPts val="600"/>
              </a:spcBef>
              <a:buClr>
                <a:schemeClr val="accent1"/>
              </a:buClr>
              <a:buSzPct val="70000"/>
              <a:buFontTx/>
              <a:buAutoNum type="alphaLcParenR"/>
              <a:defRPr/>
            </a:pPr>
            <a:endParaRPr lang="en-CA" sz="2200" dirty="0">
              <a:latin typeface="+mj-lt"/>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apstatc32"/>
  <p:tag name="ISPRING_SCORM_PASSING_SCORE" val="100.0000000000"/>
  <p:tag name="ISPRING_RESOURCE_PATHS_HASH" val="94b0f9a2ce84e864a328139283993d548c239c2d"/>
  <p:tag name="ISPRING_RESOURCE_PATHS_HASH_2" val="dfa5ba2860db5eea7f7f71ca1cd891ed3be1704d"/>
  <p:tag name="ISPRING_ULTRA_SCORM_COURSE_ID" val="6D5C656E-7EF7-4123-8D3C-0B8B67FC4296"/>
  <p:tag name="ISPRING_SCORM_RATE_SLIDES" val="1"/>
  <p:tag name="ISPRING_PLAYERS_CUSTOMIZATION" val="UEsDBBQAAgAIALtVaUbO8+LqUwQAAA0QAAAdAAAAdW5pdmVyc2FsL2NvbW1vbl9tZXNzYWdlcy5sbmetV/9u2zYQ/r9A34EQUGADNrcd0KIYEgeyxNhCZMmV6DjZDwiMxNhEKDGVKLfZX3uaPdieZEdKbuykg6SkgG1YtO+74913H49HJ19ygbasrLgsjq23ozcWYkUqM16sj60lOf35g4UqRYuMClmwY6uQFjoZv3xxJGixrumawfeXLxA6yllVwWM11k/3z4hnx9ZikjjhfGEHl4kfTsNk4k2tsSPzW1rcIV+u5R/lD7+8//Dl7bv3Px69bi37AMVz2/cPoZBBevemB1BAotBPAA37SYAviDXWn8PswiXxvQBb4/bLMOtFhM+tsf7stFtGEQ5IEvueixMvToKQmFz4mGDXGl/KGm3oliEl0Zazz0htGFRS8ZKhSvDM/JBKWChq1uXMDee2FyQRjknkOcQLA2scy7K8+8nA0lptZAnuKpTxil4JlhmfwBnz+23JKnBNFXAKwUttOPxT5pQXo07Xkb3ygmlCwtCPExy4uxVrjIsMuSXVbgaiRHaMIwAoacXKJ9gmhmXGHNlCDEOYedOZD2+iQ5jx9UbAWw2NY4GhBgtWdFkBR3AE7IrjVRi5OmngClF0S6vqsyyzA37sF6oL2AucECjokD1wojF2wFBjDspRlixVXWBzHMf2FCeT8AKIDH0XDrEIz6DdzoZYXOIYWgTHXTaBfe5NbU143WI7/u/6K6WazuIO0TQFO52+LZd1BSs6pdAFptOqYV5i/HEJVfNs/xtd3ABCYk291nzLIIQy62YPaIqDXc2fj0vvt+TU9nzsJkAoN1wlxIiddkZBHgqpEBVC6g2AX5ptaZEydMVSWgPh7+BvGc/M33SxTSSfav4XoqqVlletKgUuvng1el5oHvFBTVe0LHr0+QOoA018vNm8rmCnSrH8VnXtYi8To+8SxXP3pbvufzfVpy7P3NED/0O3EzfCNPGg2ydc9rfAcBRp8YXTQ/S38oJTcLRo9A0E0CuuB/gMwhYgkOipGOeQ+YMQzqEiA+xXeBJ7ROeYXVVcdZ7ZplBNvb/NkRSGJMEUu+fJFbuW0P+C0W1zdIOEG+KMnuBsECH2JosDnW5RAgho3YwPEJLgOew/64G5nONdBht5PcjEStYiM3Im+I2RWKhNnbPHM8t1KXOzKmi166VG4U+eE0Wzuahxuhhw9sbYjpxZ4tiBg/W4q3tY9DQCLuuYfBInvj3R5kDqnKp0A+fKtayLrCdQM7G6+NQGsDalMaNluvn37396YjyIpFlF7eqvg0CgQ7Uu4a9gvwdSserPLhBiTw7tzEMfq3bC39n1HPiJB3T4LpM0bQ6tXOawNOr2C2xri2YTYjuzORAyNvyTdZl2jyn7CHM7OgNRMrOoNZ7T8gYUjUgpBqGYVGsCqmHe7y9ZtRK8YENsn3cm6A0Tb5HYrmtunNB8gqc3zVmawVydtldPAVfPvmDOzA5A8B7gsYyrgYDmjNnJCzR683zf5tvHR87Xp8pc3I9e793j/wNQSwMEFAACAAgAu1VpRiXfYoO9BAAAyxYAACcAAAB1bml2ZXJzYWwvZmxhc2hfcHVibGlzaGluZ19zZXR0aW5ncy54bWzNWN1uGjkUvucprFn1siFJk2waAREhg4LKX2GybbRaITNjGG889tT2QOnVPk0fbJ9kj3EgEAjxbEUU5YLgOec7P/b5/DGly+8JQxMiFRW87B0dHHqI8FBElI/L3m1Qf3/uIaUxjzATnJQ9Ljx0WSmU0mzIqIr7RGswVQhguLpIddmLtU4visXpdHpAVSrNU8EyDfjqIBRJMZVEEa6JLKYMz+BDz1KivEqhgFDJLrVElDGCaAQpcGqyw6zOsIq9ojUb4vB+LEXGo5pgQiI5Hpa9386r5m9hY6GuaUK4KU5VYNEs6wscRdTkg1mf/iAoJnQcQ+JHhycemtJIx2Xvw+GxwQH74ibOHN1WgQ1OTUA5XD8ESIjGEdbYfrURJRkRCX0lqqJlRgB0bW3FUpPverlgl6IZxwkNA3iCTK/K3nUw6Pl1v+e3a/7gtte0qTp7BI2g6Tv59JuNa3/Q7gR+f3ATtJq5nQL/a5DDKW9mzvDdnt/324HfG1w1Ojk93JN69PFb1UYzp88X/6rfCPJGaldbeV26N522m0+t0+pW23e5Uru56/q9ZqP9aRB0Os2g0X30mp/7lRNeKq4PSwmGSmRybSQWbNGNhRZPJkMRDWzFsByTQNQpzPAIM0U89HdKxp8zzKiembkGUrsnJK2qlIS6Z2a27Jk59B7hLCCkBsFWGOF0yQgfT9aqL9rwK5VtT7QElJdiPmuK8atnf3q2zP747Hx3+tvSLGGtcRgD8ekFb62uLKxGgq9RlvmOhoJFy4JIMiRRGydkhc/795TXwfLIQyM4RAxKrUqKmYeohtLDpbPKhkpTPb9B6quWCLDgpiKo1d9oRRhjCfWp1fWHrhvODit/toUm6i/bCLv0nKnPI3Qt8RRuMhfzLuEuZjewScxsFJFOSUiscliiKmMuxr3FwLkYt7C8JxIFQjAn++5iJFCDj4RT7gmmTnl/IUNFNXExvaJOoTuZZpQ7Ic6PjlOWImMRmokMMXpPkBYIOpIl8F9M0KqCQCMpkvkqqByNFKNwrCeUTEl06RLoDkIkGXiaMWZE2wjfMvoDDclISMAleAIHGNapsvgHuYBTrNQjKF7k+M7ew432tf/1nSkQRxMMmiYfOLAKSVK9D3wMtXMBIRgT0M0VCOhMiDMYFbM/EY3mZi5lOseO8WS+6WYj56Cw3RTysZjwIAT+ozwjroAh5khwNkM4hJFV5ghNqMgUrNjDYqHV/0rQuiLK56mOgaYhmIzcSOfw6PjDyenZ7+cfLw6K//7z8/1Opwfd0GXYRLPCobZToTp7PlHDL/g9ozrdvJ5ozxecnlWgzn5509yhRp09twg/Z9+nytTZcUOfvuC5Q6W+4LlDq2741oVMDFFFGydh+0+dB5W1qURKRaOQtgumua57i3qp71d7tRsEe3TbDPoXbtckgoaFMZDKyPxUd7qFbwPYDt8J3nTdSYb0/D+cAGEDnZjTLWy741TwJ0eZZmRDd0UyOKUAd/7YCgy49RlNQDJFr0bnv0Kuz43UPnl5b3z1KszxSz+1LO3siTkIlmEMh2hvB+/NM/M+2/uWOma/LV/urL3NWb4hWX9lap4klNME+mgE6PI9a+X05LBU3P6oUAC09RfQlcJ/UEsDBBQAAgAIALtVaUZISKwfsQIAAFEKAAAhAAAAdW5pdmVyc2FsL2ZsYXNoX3NraW5fc2V0dGluZ3MueG1slVbbbtswDH3fVwTZe9xd0wFqgDTNgALdWqxF32WbsYXIkiHJ6fL307WWEzv2QhSIyHNIihelSO4JW32YzVDGKRfPoBRhhTSaoJuR/GaeNkpxtsg4U8DUgnFRYTpfffxpPyixyDEWP4CYytnhDNowS/uZQvExvi2NDBEyXtWYHR94wRcpzvaF4A3LR1MrjzUIStheI69+LDfbwQCUSHWvoOrktL02Mo1SC5ASTErft0ZGWRSnQEOkK/uZyGlDXb79Ce1AJFGWtv5kZIhW4wK6Rb5eGxnGM+2925WlkcsEBX+Vhn75bGQQSvERRNf53VcjgwxeN/X/zEgteGEK2uVcbuI7h3Kc6/UzWV0ZGSWYC5lAo13w5bF3vYtA/mu898isq+D0ydT15EEwTU8prJRoACXh5Gyy5G+PjdL7AasdplIDYlULetJJP+FGBjddXYv7A2+E5bEvr2khr5w2FWxcwpG7rr7Fbza39q2Inb7rogwFHLwySrFVtsjfuq5nyEjZIp8pyeGR0eMZ/NTiOKHHt9h383L5tRUY1sfcW8MpWE2kB7O5MgrtFQFT8RxW0qTzQiowbUOJ1bmUkrOcEMMHUmBFOPtlcOnRXkai5MTgR61/sJAiikLfvNkc9Ssd98uex8fR/Si0d3PnmdJv+M0cK4WzstI/SnI+8zy9JNrNPOlnmFdSw0Hcsx2fyKmw2IN44ZxOjcK4gqlY7hZrAI2SqAAo6a8w8j76Ss+aKgWx1R0jEEamq3O4khQl1X/qlcAb5MHoGzZgdVRVan8ME/oOjzR+AACLrAwT6w7OUjVUEQoHCHsfKeyVh+6GpJ7QoWFbqwfYqXjcvOZkHqMVasfRvxLtnMR+uoYewqtOq5/hLOMjr3Aq7cU6Sz/2JoeXzIxeDHIKP0wd19p+XkKtNP9K/gNQSwMEFAACAAgAu1VpRkFYdiORBAAA3BUAACYAAAB1bml2ZXJzYWwvaHRtbF9wdWJsaXNoaW5nX3NldHRpbmdzLnhtbM1Y3XLiNhS+5yk07uzlQpJN0iwDZAhxBmb5KzjdzXQ6jLAFViNLriTDsld9mj5Yn6RHKBAIhMjtJu3kgnB8vu/8WOf4w5XLrwlDMyIVFbzqHRePPER4KCLKp1XvNrh5f+EhpTGPMBOcVD0uPHRZK1TSbMyoiodEa3BVCGi4Kqe66sVap+VSaT6fF6lKpbkqWKaBXxVDkZRSSRThmshSyvACPvQiJcqrFQoIVaypI6KMEUQjSIFTkx1mTZ0wr2S9xji8n0qR8aghmJBITsdV74eLuvlb+Vima5oQbmpTNTAasy7jKKImHcyG9BtBMaHTGPI+Pjr10JxGOq56H45ODA/4l3Z5luy2CGx4GgKq4fohQEI0jrDG9quNKMmESGgrUTUtMwKkW7YNT02+6rXBmqIFxwkNA7iCTKuq3nUwGvg3/sDvNvzR7aBtU3VGBK2g7Tthhu3WtT/q9gJ/OGoGnXZuUOB/CXKA8mbmTN8f+EO/G/iD0VWrlxPhntQjxu/UW+2cmM/+1bAV5I3UrXfyQvrNXtcN0+h1+vXuXa7Umnd9f9BudT+Ngl6vHbT6j6jlud844ZXS9rBUYKhEJrdGYrUs+rHQ4slkKKJhWTEspyQQNxRmeIKZIh76LSXTnzLMqF6YuYaddk9IWlcpCfXAzGzVM3PoPdJZQkgNgm1shLP1Rvh4ulV9yYbfqGx/ohXYeCnmi7aYvnn2Z+fr7E/OLw6nvy/NCtYahzEsPr3aW5uWlddE8K2VZb6jsWDRuqAJnBIGtdQlxcxDVENt4fqqNh3QN5TB+THY4+KE653iwhhLyFht2h/6aLZwWPulKzRRv9rSrOk5V59H6FriOTyaXNz7hLu4NaHtzLSeSKckJFY5PFGdMRfnwWqEXJw7WN4TiQIhmJN/f3XIUYtPhFPuCaZOeX8mY0U1cXG9ok6he5lmlDsxLo+OU5YiYxFaiAwxek+QFgg6kiXwX0zQpiZAEymSpZVhpZFiNCJoRsmcRJcuge4gRJIB0gwmI9pG+D2j39CYTIQEXoJncIDBTpXlL+YiTrFSj6R4leM7+2Rtda/9L+9MgTiaYVAp+chhT5Ak1a/Bj6F2LiAEYwK6uUEBnQlxBqNi7k9Eo6WbS5nOsWM8W950cyOXpHC7KeRjOeFCCPuL8oy4EoaYI8HZAuEQRlaZIzSjIlNgsYfFUqt/lKCFIsqXqU5BR0MwGbktnaPjkw+nZ+c/XnwsF0t//fHn+4OgByXQZ9hEs1KgcVBzOiOf6NsXcM/oSDfUEzX5AuhZTemMy5vmAX3pjNwj5ZyxT7WmM3BHcb6APKA7X0AeUJ872BshE7Ooop2TsP/Hy4Nu2lUilZLRLfsl0FKpvY0CGvr1QaOJoOu37WBYdnvwIWhBGMOamJif007P1dsAGuw70Zs+OgmLgf+zEyHcEqdd6Ba223Mq+JOj8DJCoL8hApxSgKf41EoGeI4zmoAIit5sQf+bdfnckLzmpn21DfQmu+DwzyG7Kb7XLiBYhjEci1c7Sv/99vyuDfs/9cB+W78k2Xorsn7TsP3qsQD27TeytcLfUEsDBBQAAgAIALtVaUaSRrCZqQEAAEMGAAAfAAAAdW5pdmVyc2FsL2h0bWxfc2tpbl9zZXR0aW5ncy5qc42UTU/DMAyG7/sVVbiiaXwOuE0wJCQOSOyGOGSd11VL4ypJC2Paf6fOvpo0YcSXxHnyOnYUr3tJM1jKkodkbed2/eaurQ/IZ1QF565fRPwF+ZkW+QwmeQEil8A8pN4fPbg3RyIkzKQVna7eSVa39BjSzpwL3cbLgIQK+HTocB0AvwK+79DhHye1XVrblFp1nlbGoOynKA1I05eoCm4ZdvZsRztDD8Ya1Al0zlNwRId2xMij4s2QrM2lWJRcrl4xw/6Up8tMYSVnsfiLVQmqefHlFhjcDx/HjpzItXkxUPiBx3dkcbJUoDXs4t6OyYKw4FMQLd2BHX+gjnA3IY+uc52bPT26IGvTJc+gU6W7EZmLyUarU80hWZcz8G22xNUlmUMIvgLVkXq6JnNALKvyHw9YKsyoIh20W/MDKpDPcpntQg/IghxdlmRj1Tsmaq//xJwvhN4XWoR+XxFrHaF/7/nMQdCJq724r6G40Zblg/FuFe1Czm2M30ho/ZEwbgxPF0XTH5rmSDUH3cxBvcg5kqPgaglqgijsvkQDdoKVsQ06+fSzOXGf3uYXUEsDBBQAAgAIALtVaUY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C7VWlG9YvaeWYAAABoAAAAHAAAAHVuaXZlcnNhbC9sb2NhbF9zZXR0aW5ncy54bWyzsa/IzVEoSy0qzszPs1Uy1DNQUkjNS85PycxLt1UKDXHTtVBSKC5JzEtJzMnPS7VVystXUrC347LJyU9OzAlOLSkBKixWKMhJrEwtCknNBTJKUv0Sc4EqnZx9E0sy9JITlfTtuABQSwMEFAACAAgAMwOB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u1VpRpgJyTKOCgAAFFoAACkAAAB1bml2ZXJzYWwvc2tpbl9jdXN0b21pemF0aW9uX3NldHRpbmdzLnhtbO1c627juhH+f56CcHCAFiji+63wqtCFTox1bB9Lm+xpURiMzcRCZMmVaO/mwD/6NH2wPkmHlBRLiqxI2XR7spWFBBE535AcDmdIfusdeA+mre485mzM3wgzHVunjJn2vSf9hNBg6ViOO3OpR5koiBchm2zoh4rnWMStII8Re0Xc1YfKHbE8WvHlQwQyoeJ2x5hjny8dm1GbnduOuyFWBe2JtQM9ag2eSvVlnLOn7hNqKD5ZsDuypMm2hm25L9deRMVaagx7DUVOxSydzZbYj2Pn3jm/JcuHe9fZ2as8fVw/bqlrmfbDsZmO3DshbJkeGzG6SemcNsTasJEDtYWp8+ixb325rXT62UCL3FIr3l5L408eWLLBDGMkkHvTM1kE2e306v16KnJL7mma5Zu1dqejnIDY0EYKpt+qD5v9DAyjX9nREI12vX1C2iKP1E1rAmtaWzkxEme726Y6kTzsDdvpGNe551ZOg3VrHbk9zIZZDlnBmj92rzHsDtVsDB8cb+5o6k6/oaY3FDdYzHMG1UhAETGnmgw6vqIb0145X0b2nRMAw3ij8lpPqiHfsVCvK/e0Hry1lFYDdVu4gXtIw20V6vpNrd9UoU5r1NVBNaHC1+vSJQSZdK2Daqz2OWBke9RlI3tFv0rNuHS0Kj6CCxfMD3Ke1Gnx5xC2ehCmaqFWvd1t40NDbjabHaS2tbpWO3S7/a5cR7jWateaB6XXaDaaqN5u1/udQ73baDfhbdjvgJYW7ndQq9tqNbRDAzcAjWRZ0Rrqodvs1+sytIZ7ffUwHCrdWg3V6/VmSzu0O82hUkMg3QQdcrPHDdjUmkqzc5AVud5roqE6VIatA9ZwR22jXgN3arVDS1GatdrRuMfRRc11LM09nNCcLyhMnYLU2qO3xZ1rsNy5LggbdANezmiQ5xT1irD1+ZL4vgtSPG2GQk/5MVb6tBi4CknnmXJQFX/HVkk06ebMmtJZTSTMYAR5kCKAS2e+b+XARRMnwETKzAsL2vJzZhboROrM081j7oSGRNbMkk5JntKZnzbzw8JkJp35eTMXMpI+pTM//BXAHZt82SInEqh05qfOLGgyg0pnfu7MxiRSKJhFJM+XQSIlgDVE9swUf5ZEpTM/fWaiklkUrCfyZyYoJY2C6UQCzYUL8yj0UGTQXKCnRAoWFyk0CxWaLc2JgtdkLBlsoBWY3GhwCYqEypmyUKdXM3ny62I8vZgulNFFRVL9VYn4svxDo9P7Wm93/jioBricmvQreTyO60JCWbuWT9fEmE/HC1CIx4sJ/mxUJP67MHT6yRiPJrgiBX8UVjCb4+uKxH/ngX6az/HEWOjjkYYXI30xmRrCLmNsYK0i/ers0JrsKWIO2pv0C2JriiA8my5FnmWuRAUP2aa9ozna0+byzWhysTCm07G+wBMtLKlI2F4hzSVfwB2KK5rLOp6DDpdAxnwdfCHmX2hAsmUVVnI5urgcw4/BO3Jp3q8t+GGv6M0MT2D+qJ0DeIV1Xb7AC2X6GWYOPG5aEDT9CI72sSDoV6yDZ2A9B2wiX48uZGM0nXDnmmPdmI/UJ89aEhs5tvWIyHIJOATZY286Ow9KuLPRle9jXuGGdPzLJ3DrkTxOcWFfJzJt4cz35p5CL9xVrpmCZaVijc/VL59Gf10M5dEYawuYPG16szDEquftEVgetsMQsSyHDwOaJqs9sZcU3dIl2YGLPYLYylwJsS2BwfPO/GNn/oYIC5bWz8GqnGj488/n39y7kTGGsHJDXDvfEktoi0WG50PewFYSug75fMteGkvEHudv1ZE3GN1M1vWTQ8szR98+rkQXXjEoHfwezyExQjhQTKcQCF+Bx0AM3BDTKgQcTYbQnDgGw+7dRfxwUkjBZBromDjoG9Rcw1zEOnINc1RMxQ1W9JHBrU5v+YY0B1jMnu8H6b7Djw0WhbPZk//c0jsHYoRFyR5mFspNz3eo89e1V9RRwkjM42U0tAeKJtCte3HDiqBjlrnhO/N8aj9d4dCafjiOmeTG2VkrEfss80GEZJiq3ca3zNafNr/dO9fZiFKLeOFi85PCX76xI/4Q5367s0ibOfTqWJ6rlwtVnqiY7xb5Urfy48DNec/Ghr4YywrXAP6+IWy5hoR0x/fw+XX5uz0ND2XQF5hXp8Rdrv/9z3/lV5Poj1+KgtI/F9UDq5jHMfyk728Th1Hv7zn0GLISh4qXnMBgsxxC8++dhTcEtpQNQ1Yvr8BhdOEfzs5d5tp8RJVcyfOPEEbEVq4iXRH3AcKQ4ThWUUVi+NxBWOE+HM8QO2aZNi0I/+a4zgdvjGYLWdPE4QoWimUuH/z0uEIEBfcoyIJTVgF96qU8gUCVUElXJiuuU6SKMCbAuvTfj6tyn5o5ngqOJ1Y4ETs7FjsA28x1rBm/Onh+VwYC/Kbj1qISc/mZKXyLSnhr50swd5IgqAbVaFFSdAZ9mPFdZaAyXpaUnlM4Y60iokFBUu7asSBCqv5oIuLx8iRKVRVxsxbt91PZs47Dhj+oivT8WJiUn9Cv7Jl8pDApr/O0MYUTxjNQsiaKDG87FOJGy/PMHMhQm0BhaN/wLS7DezDmt15epEtBQVxy46yoJLKfYW5osJh5WbTD1RM9HthPefyKY24f9eA8lag4Om8123sHzGQWPe3aYhywAKOzL97T/D+QSVsA/u1s0hh+KWKPW/qhAmcNslxv+D15BQU6PlS4OY+0ThpuG0YzHswKITcimItYXghn8xAeQfiUcybE8Vd6NmhQfWamQTVrggaB2tPzZ+82t9TF4AImDX0zXhaVXoe3HNdiYxaHnaiM4tkaVNtw2AgxkYKYV4ltTbhU/Jdo/WZnMdOiexqGqUhBxDTZox94sDSyPVtmY3rHor4dlBReAkGcOzpiVDpecRImzjapOL+mWMph5NYTo08JVWHeOcaqlEwUhmju7NHo7LDErFdTmgLZU9YfVKMZFgJUCmeVSWRd+AoXOiMuHGMW+g5OM4uZuKpfhJA3I7pyE1ZvQ3QprXY/m5NIIbr6SqvRanwHoqvW76q4W5jowj3+vIbo6mD+FCe6auLzvYkuuc6fYkRXT+ZPQaJr2OVPbqKryfnsRlGiy+f/ixJdL1ovneh6eaJTiC6txp+iRNfLs1QSXSXRlaR0plfyaBK9Z6tIuuO6j38SmsmOrcF51sRDK9MTRwTRrH8ZmLgK47tCfkG4cjbEtM9Lmu1702z+ZQi/m7+ZzjVuQ34ZQgQn8MVxVzGn2Ra7URxN1Cm4pmpE9BtcTajb5FTVElyHLllJCZaUYEkJlpRgSQmWlGBJCZaUYEkJ/lcoQXCTN9m4Ez/tbRx+S31espElG/nu2cjMK+DXk5GRW+xcbGRE/h3TkZE+/b/ykYxuSzqypCPfIx0Z+lTJR0ZZx1jgfImOzFhyefjI7H8a87slJJ++m/deSceu+BQkHdtd/pSkY0k6lqTjeyUdfypZx5J1LFnHknUsWceSdXynPOH/gNIrCbgfnoAr2bOSPSvZs5I9K9mzkj37/t/lK0qflV/mK7/M98bs2ekF8EOTZy8jnnNnzzG/V+osmPhi3FkA+qG+yxdZ2D/GV/kKUGcR0e/AnSXLAAr6Tv7Hz/8BUEsDBBQAAgAIALxVaUaKmlIXtiUAAIUyAAAXAAAAdW5pdmVyc2FsL3VuaXZlcnNhbC5wbmfte2lUU9fbb7RaxblYVERA64AyKihhRrStZVaZZ/lDiAwBwhTCFESLbWVQEQIECGiBQpiRAEkgKpUAIYQKYTCESMMckgAhhEBC3lBp17vW/XLf++Gude/qh6ycs5+9n+H3/Pbezz45+fm23a2D+07uAwAABy1/+PYuAPAFDgDY6bb3S1nL41eWAtnXjsi7t24AavpOzcludoEtbC0AgPrM/WLf3bJ7ufAf3CIBAOXHW58dmVNLIABA96TltxaOsd4chseTkDm3PYsJZQnJCclvxlI9Y6e+1CGMPEvuOfHTkZ2d+/P2Kg5+dcUi9w407Y7Jo12v7hd4fvsN6tMD/8xd3yvfLDjxTbd/xEUJbFWvvXG6mmsUAzNlC99kVkabOVZzBbUwWiUs5Jjgoar4Hr+Nl8jrgRE3vGQ+tSDV8UnSDSZTPHvLPO55EBAFfBgat69ZJvJ8OeyDSOR3qG4uqjPbFaOYsaz0uS6ZIFxOPmbgp3iFqIFeYyU5WYO2ZY1j+z5c44Mt4c/jz4JzwV/ILj/Jy+FgF4czieJl8oCvp34tRNWbLBnxAbxJPD07XuJpvCmiIpKM0sjTTZyO4FbVjf2AlsMZh3CiSTO1a1NsH+l6lMk4t0DtUS1huYcWfFTZJytkwIweTdeymUmANDLyhCGo+VjPVaJlm0tAx6Fn0SMB+pvadm0ZeKOZ4FYISsU0LqqexCndxYCq+rxb3wnYMDSaTVrwU6UTNhi8cZPYxU89+HFBDcWYKeqjbIwL2+fWxMTIoiPta38+QR33jp2YXzqKXvt9GojgA4GIZTVEhEIymMXMkW7ypOMJS098Cg7RSUwJg+mVd1BJwjeX8mmrYPPeVDTZ0IfeC6NfyfG73JEjCXvOMpD5dwdxOCixkzu6hjcQGHHnC2pBEoln6seFcq8c+PEN1oWZMZ9Re9W1N3tqxh1eeWXy7BHrAy47gFRSYgE8jbUDgOSds4DBG7KznhUQGN+xyecNYf3KQsTOgBSe9sRiQYNd+d5C/JeMRxtG9W22M4dwhu0REWZf/rpAXy8OPIU43shac7RT+KavNWNYNpCyKeq6ZbacsykbsXGiv6+VKB/RGNYplJDMN5cwkjoyMxtK5OIydySTo3KKlXhwavz4Ajrr5wLHF0uPzqldoplTMQi7j3qSCNcy5XIq38iy1w+nl6QVTxezH136oOusZif63Zwxh4Z2Hq10wFOKlQIZVYnCVmoiVx1QZvzgCj3vdi63axGKO5kjyeov2FRwt97d8/okmJB/IbNJ9Sh2AFewOWfH5hpkBkH7CC+nnyW9ujIb4PVq+o5W5xwSBMrLcxnCYw0bMlgm9nNjFkAe9ZQfq717A++Oz2ENbRDGjzYdnm8zUyHBqz8QvakQUs9CLCrvx3oICebfytINNs9gj0wZUFb9Jfwd71vSoPhmDmZBukBfIZuRY5vs/3OAqrzqMp3HKayOx2qRbhaB8ew2D4YgiZpUw7qw8XJIj8p35bV9dIFX+V3oFIJSCyPNdwJIhpb9FHNpweUXBa6Tj17aHYn4z7OslJPeHRENz3zJm3kXqCTRUN2Sf3OOj9oluI21yzoov+rWJNxuRVdTTRdeJAKJFHOm/AkFr39FpJYjpoFFyeiPkD2MR50hHgep59vknijqlNTt9MXxTXYAJy77XqEOmA84Pe01yAOv3+okm/XywejE1aAieBEoAGfjwO/ip6ECgwi9QH5vXZXLQXLDQNjVLxm9tUOmrABcb20qjb+PMlcjyKVsfB16dta5rnoTjgD7uNT1bv6WlBdg4rxswhMQeHomjGeS59D5xOek0frnvmSWliQgwALIL1Bmus2k+ZDJfrtz3Ul2pECIw5A53fHtJbojeQxbqxsy1gz3Uv8dRDChms03EBvQDdxGXzdvzhMo0wlW5nVICT38+hp6nfhM4k0mcF0BAC46K+kWMNPQskvueuFPtJ+DC/2/Kzw1bBmyns63gRXGvjBy2yIe+9tzmSw5zxwHtYxn0ZawG8ITBL1MTR22J9vIDqYtY74c6tUKZmjERJWogQp3LQHK7zu7cWbAebZ6aWDZXRKcf8UAvHktFKcnjfPuaBDbOAyAvfPA04Uif9G1zFJQP2XlWsgYFuo6bZoBG9DNgCpZAOnPj/LmXXhzRjG6JjzRySK/V6lTpuglfsJCn7hTMB5T5T+yHEsv69RhGeUsrdWwWv3HQm4dpMaU+jxmvcZeojYyBPmTcA4fsqFOJfnCOR+IZZjhGvJmD1aLqQQas2/iBY20EDt9Wfx8fQZL94MXaSSatBMQLi0Qf5gCkb8tvDg56evoq5ZpCO+Su7kOxk11fz8YkUMm808CM/OwqRBjue5YuRH4KZCr3W9HBxv75HoUvu6bGLOAHYi2Jk8oPLoVaEupw31t6Hvt7VVGnj6DHNhA1NWkBo/P9YnZ8IPW/VVK36Wrzzo/LVR8DM6HenwwVXJm385hw62av4riE9w5y0UUv1TahhkdeazcCDtvQK4bhTqS5kassrkQkpUKbLRzCmpQg6gQuNW4DEZ0+nplDEBRy3Gg+GWjIX2f5trlhLFmgVHmfNNCHTGiKoAB7lhGqPEGTKgxmWR7GKcWOrJGWGVFIMrxqaVSrN8OQAuib1mZIear2tfN7/p18tdzakcMoRVH07t+jp3ODsxRu2poiQFNwQX2sMKQSWiBj918J+DFVECem53dBQwiByny/1j/Y1CB0HCsvBjVb4QdCXBdtVYh5TB3ddmgLrsjFZFpyKWzLEdpFDUltLP2speuNGHkypejedC1iK3wcyCnPF43JLLiij5AdjMIPpEmg0vPfaP/UwQhxyeK+ytSafUvZvxgndV12Zv0jGwTH5Uw+qAuOZoEg1ANNFkBhk0Z8PEpg2pIJTfEZRWxGRCQN8zBmKgKIWVKTGaeGe+B9oYGCYqFGvJCIlfvtNk3QlirZfjV4bUiZfRwko2wJeyDV0eN8TFA8saMpmzlv/E8C1tQUGqsts8Q+tsbB9Z3dufUYyf9z/q2lnX/bFPWzc8vWx/+uTv2T/k8M34VVM+LcnaAZnmvs3sd5Dqk1TFgTr+GDS38mLgPJ1cgMB1esb/YW/q74c82P1Rbvzh6WqMgQLyAWaklZ+gl4djRaVEu/ZRF3O+G1MaCXh3WoJE/4UpXX1oHkv6cO1q3Qi7tmcvQ1GB7DRRuoRNya7xR4ZBelV1vZIPPg0vLhFStTHq9MWvatZvdyHHtjiWzICj36fv0pUJQBhkD6bralNFEUZZRhIhcQIX4aEXS23vqTGoTn0MbaoOYU9eqWI2yyaHvj19u79J9uUkcNBjFxoUFENJ8NgxY36Wm85hxmc7SfBdcsCtnY7QeABgzv7WHIe6ozfoRJC04IltRvdmTZ9X2yDlc8xZkLk1qDPiPndS3y8pC1iO01DKjd7pitYBsF/4J+6t6mfPowAaVawuDffAbuZC2UBk1B97lczKvAIbMMna9DxJR/N4FCuw1wtbB7ax2O+EJd9LTfN88fX7Xz/4U41rWctOp9L9wgXQEJbI8zwD7RB8D6A2btEJWySpMNmcM6V6k221SPU1JYyhrXQuvJ53vY2H9Slf50Z2BPS2hd9iqcG/J0XPzAqXhK+QaqLbIQLm5YjDYdWMVl5jtF3AKJqbn+l7zRkoURjcJOkEenZw02X5Qe9uDnUVaqDXJ2EKjzFgS7C1wd4SVYSQGq3tka+mrh9qPjYVyZ2CkYPrj4Qjz1eOAcNW9OFiXnK+PN92MkLNRT5Rx63p/2027vRvLH1cnmsYyJbsBY3tSuMpxEsEwU5xxoi0WsrHoziVt7gRwv7A4DgAkO+/aqhvdv4raAQDc/65fVtgWK/x3AZwkFVOlIe3iKR1ZEXh9f4q2rLV6r6xUBrz+ZnYnAND/S/F+mUDjf1vQ3+NCXKdREJsziND2pfSwkIia/Z5lw97xnHnXzY/D7fqmQ7Vnt/p9f6PmbqWPZIMo3VjJZX4v8604PSyR7WFv9yT7buH8HvO1t3+3Hyx1ZMaJppDlJEmazOp1JT/TuJX7/EEHe1tQ7t35pMGFE+kzaMRm9wlzbVl0yU4nMSnch3sO69ubS1Y8TJLEa92uVhX4mqkl0eLEza34e1wVopBqZKuKDS96htfnMdb9TvO61jJ7yW9dU2ruIt22QjvQKR+VjeuVlwF47/IQprY9LvplQVZA6eDUINbPRdb5XvaLu4nW/+9fyBAW0FyAVFPh2PRcOTpp4LG5eILCImWi00pwSBnqb9QrvAWcMEQ8f5SatKo+aCYYdPAAnaIRt5jkbCn47fUHM36vHkrYLmwbuId/sST/ixNvCzfX89Gt2cXrFfaJQfzFiY7A3LZua522FX+7ymA5GW2qnuMIVtdt2RxNAvcsc9ip7bM/gyDHUE2BmE8NUzGJvXyw+nGEKOJvdUQNYLoVma35a9EN7UTn7QAGJZgxV3Xz/a/Z6aUZz479h9b82TFGZiV6t9FK513SCYSL8I9Xt1yQlhiV8zIK1lnNh2q8jUDLxI81iUEEGyPie5SvKLQOkJC3LV/VeHCFmW4qSC8Nfd5vFHzFrqvGCrMcsXZ3+tn1AkCB8fVMrXfzSdmf4aFjHr2LHHcNulBytQTHrSmIzk1HJntE32c3ABKkVp+dhGtUN7fWD0Kw4xd+KxPEePQX7B71LPPMDkR2ZJ4BML0+I2KUSEsvlVcBv+V5NhDqQTEe52OpZbW8T6HBAtOmR9KqyJ3hQ8bML5zLtf6i7t1yzGvHsmsr+mGa2XW5n3DU9JcNRY3w8+HOjFXh41t+ALtZ58fbOWSpVzeLDi0sXLCfeWH9IFPuQaPA9k3Vx6H5+OMNNdows6rPqCk7y+WVb2qzbeW/JSlZKzvQuTWeE3APDM/LcsRpY1uXRH3Hor5HWBiufrAku87EwzvHKRqJ1KG2pMGln1PVFH8+ZHxIGMbuvFt+v43hTHf/NTgv0LToIFGDBfuJFvoZ5iChkbC0J9CCIZRlydH9BzD7WTKqJ643lalgAftHUyF7JiWjrX7wyjW8CVyUOLJrXLxinxIwJNDXYaiIRCWSbR5wo3uK43u2nSaQYSl6djvjdn+KRJS7cHy25jTm15haP0TEjCcwx6gM61VkMv4iiGlFDm73kaX08B67r5L1DjchPmfiY9shSV+QtsBUKGNVhZt19A3RJQ16EaDAeSHh3lMQN9KvNq12VedzGjactP8o3F1f+qiFTpD52cQBRg9Ix5x2GFQTA78bj4G3KN1Rdv7swSoGUlI3NpVeeqj6EcWNPe/1+mWAVw77q+avcMY52+gGH9vHV/5g/RduSUZz2OZL1fhGQThpqmObTJtNWl+Pl6NsOB70ndMQH90C3mLf0M1/TNTu+uh2ggyL0GkNgN1q5+CV1VyZAqMo9c/OPnbi/ko44F/e7rAEGcYODdIJIbExeuowTzPC3xSg35g4z7w6d4pYgQ+juGczoKLF7RnoCsEbh3NxCd1NnJmshrbmO40gPGt5YnvWLH48tk9HxCXTk8zm9N+VGWuj27dVeovaxtwu41esIbz5Mkf6arnR38Zc6EkOwufBMTd/M4BZN/23IS4iyxKQwRNrwpg+s4MRk1VtINSnaO+GkaZY2zBAo1W5jgkh598EJILpV4xg/YUS/yxjbVWXzzhk1Lpdf0LHOSydyU4uOmK4YcbthYi/Xwxp5bYkeG7Pt3bust37DefQtdec0D+Gu89TZqogWqz/3gErKQt1j+PdPP/tNP73RiUw49xAgfFkmfx9MNmFtL0ADAxieS1mW9vNiWYPOWbgnfEYN4Hth3nUEJO+Baz9tjJbSPAzG+t5iHNK9A3hmepmuZzANlMhdS8lKEYYJOu3HXphTQAwBpeOMqBRd3Li/CruDOm8XatxL8IEEBnsDDJpexYO0BaW6QbDthWH2uodz7nKCAGiuBfzWBSCdvXfirAMQwPfFUcnGeN/FegPnEtjvi/tBtJCEmU5XdvO6cd8rxQlUir5dWgoSmgbEbiMVbKeej61qwd/gChDov3vblanC3/E3mwPi+tNL41onqqybifiq9jcroLLhaCAxDANAHXVzR1NW9omw+vsI4b7y/BfNstWiTPm+19MTTdMQyauVuPk6hsDwyL6ACYboZE55Rnbc6i8FuK7jOMVBIyUnFnBMQm2p01XjNvwP5ymiI/2NR5sPDaJCoqxXD2j9Wmes21hJds6A/lWKwdYarXXtthYttQPS6YhlHh9TmspCD4MKBBEkab42zniD2IX8xeRgLgu6s7zR8poMKbMRpfNiM1sb8PRG1Tau/jCKwCw6X/o5z8ONyVhGNuLCly9JOLYp0PPwmNrjvU9mvZc9ZyIj1Fc8rpdfumz3zMVns+N94fjrZ4Ev5vBWmdRvdxCm3aW717V93gw0IOxc/hMxj6Xx55FBdZZzQzX+XbHneHuuRiFtafG3/qo8Z3+UYWBAN3drW7bhJtMZrwXVlQqGFhce2Ba/QYfIr3IYjppxJC2czFutUg/NhthuXjyhhfjAMb9wdFkcPWbOSIvHTso2EZHnF2MTHaRX3+BS/88SlZM/d+/iM7/q7xASxbAQKq5VJxtIl1tJkr876N7YmTF3KwlEsfbdnjNai1+vqL8r+INZSGc6HiMAhfBp7tPJFZi73h9vz2Haj4EoZ5ufLDWMZ3js6z2h62r7YKpWwgb/l4TnKpbG+PEa0tOn2ynIphbRYkLq1NWE46fyllcG4ukQszEE4eJhpr86iW+K9Ki3FjrPSshyFUlWOWal1dAQXg+dOCDZ4dGXUASeWjG/THI63hUo9gGqI0QA07TXemO7DtsoaykmafMfUO+Q/pncy3RKeGUWQFscqtu5592mdClki6juL2NKeFFLi1VT3OPFPaYyJ92UCwvKpdX0bgc4FpW/cntra7TGULQqKnzdLPWbICXLmFIiwXCO7iFFg0vByc2VIWAc1z4lKQfYM1Di/iLnzlCop240Oz0bkz3gNqiU3/vit+ToJ3MExdI3CtVZbq8fVlOcr/MEQ/gWHEBBe5J6vzcH2dAIBUWLj1b5ORqT9Nt0M6baRln1fWGtRKimK99aJRt8Fusbit9wXINrLCJ7TUg9+vbNR/IhLdX49/50gzQmhoPrlWXtD5qdXd1yEtqPcSKA8e+A+3uD7L1HorwIp2ccXFio+Y6BXa0OuhGZQAb8/fGSHJJmdI84XyxCmA01PAd7EAc+RMwBpxfD7pKPRrk4Pa9OxSjW/XuP2U+X5Ku5AZI9BK1j9eIKEGtNX5awg7ZAMLXhixaXRV/5GXhh5fx+duUSnD6yea+htyTVs9W7Snbn6ouI5MUnZFs7Q6/ojC2nUGVaChBfSyDGVzt+6xnZXg3wzEVbEo63VaVlsU50Xzt7pwPWz+mXNeu2qcI7Lqbsa+tiSu6d5rl3awS1Pw3aa3u2xpY33uyi7EvoeJR86P2k95ngNkzfsFgmYW+1wryjQSomWL5UIk77KhNo4qifgbK/UtmWtZcDab37IBWaUNBCAzCOhHnkIdIR88olt+IuMFpkep6Km/XIdqYzvDY+XyvGwmVPUaZbK/qFr8jzuXboCGdZvbi5ApbXxtqVc7s+yOwhCJm6y68Xh2aGplP2E5Xg7rFymB1sUIUVVI48oixD9eOiDf+LLOqaN/uxNXQet3qRvNycY+xvzNa5ECxVt7eGrntEV/8tg/XesaRATfoZL62je1VfhLsyn1q4t2ZwKhDVSZ9ALuxCl++4tYV9OAyYFY1aEOrdFYFXuOzizAPudroctYoj1SGTwpSY0KUv/Avw6AP9CTohjb9GjBSA7tdM3WhSltDAs4+Uugbza/UBA64tNTwWJV4rX9UvFIIOXoISYxGcfelyeX47bVrqcr5hOt2cOrE3C7IGYLibByqaxUi9Di6sxd+Dw3Oo6wEcpSDCXecd0/sG58P3Z7xDKd3n0b24apWqOe75J4+gx511Rh0tg6r3Bm8Dhpbmomfl2c96tsng2rAyzdKMUovcTqLXH40lu/6FofDTOnnlOifSVQco3G2qy88ZteHR31u55Mv+Ds/CdrN2MUMmqLwryxciA0oOBl2oF/BWaO4L0imx3uoJCUmulwXnYZOckO+tgGPtPTWO7kxbLcPN3grzLzmXucuGUE/uVrAFM9pXFS7H+BNq8yHqy04g3BpSiyTTvcvGSDZZVZ0d0NOdZPbTNAlOxABYuHNsPtHS/CCLHybC5e1b/rvXND9KcNCN5MlDNd4MVTaGR0Y6UgEUaaJB94rRB2tGnhu7IwFKUYh+Y7NHtuJrpH3JjkPO97gYvHndXSc7H6rguqFHCAppPFz6/InFInuccgd+k0HSt2QV3oz3hqx6z2FBzDHphw7u00GGdtbJ776Uce+QrlUOZTc40BlLYXQAXlUeN6iG/MPL+zIkBCml5lf027ukT3TeLntAC46MKppPAB+jeq4PgyL4rcUgIdA2FPR8f+cvHbUv/NzvzkQhLuKfX6h/4JrGShmAV3pe2eHQVPBLS2wG32dZkKyfoVpUKGnplt4/gMo3erpQiw8LIW3HN85v7q9PzOGRyrppRHdgoX4N/Mx/wfn384eHmYaeAdMLK98gSM2cUYUtpaA0vqI5+JBB3uvwssapdrlWGX8X3hezSnGDIK2mAJ4WL/Lq1S7cavQOpF2flY9+q+j45t7VUZuSYuf3v51ln5CylQ1V7S+FD3cZGKmapZwUdbjuiImhWuTeqmUe4uS8ccRmbFP0oul65/ZlzhjzIRHWFW9mHeWrmVKDUy54C0DH9c+DrevTr5wvUSr2Hq2YpMpgmy1u4vmXYg40VBze1M3XDtctLxjaMGVmPE/fHLzr+Bfwb+CfwX/Cv4V/Cv4V/D/gYAXy0oH6te2rZ7cEi1mqG4uPkbxkoR42W1/yv9Aa0R4v2QaSGwVlSPWyykzZsJWCloqQjP3uyGrHIYg2D4A4I2RmIQQk6atfdY/XAWOuei0rXxwKhINIyTDc/peagOM5gTsk8ip5ocpXDVzUTeFKhVTmcHwrN4hZQBgVqNkTn65xzaJM5wEKQfk3hZbE1esB+Cev/iI3/sQ9s02cowHxy2AFfHYCOEdM+VcSMcVFdO4qxziyp9PdOw2BphkHSJBJJ4xN1eOscO3Aw9DKzUMlivmz6BvTx8d1UToUxP9VfKGQxQBb6bIhmQ9qoke5UvkRV8YtvA8HfXUALUq37b4bv8Ax+T3cQvhczMtg6mMXzITF/xQew6r2DxOl4/Q5TZI8UwJVyOPtPUeVuOXWU3rXbfMGrZeNooEievOUBuZrC9U1954lF2Cm+p6pQsFtQhJJUJl6+GLl4C8iPJuJqw2FsdnRGv85WCG/bf8w/eR9hf17DbfUKehaQ5SCADAfWx3ptlz+Ien3/80ehWpOVPUCGEMj1vAsLpCmi06eUG95Jsd5yaikJev7DeaU7lpc8P+3YDBIZJopdw8sckHY/z2cq2XuytpWKu2Q/OnoTV40aKbqrN/UR6sSGfmmp5SUk00XdjWWvs6pS+j2mFkas3kVpfWKHZUd0cyefDKyvtol4oividHu/DPHk8L2J5AW8wizjp3BHTKQrjSYE96mju8wFKVrjl1Vd07oVi+muiNOWB9z7M9VC4TbtN1agNMYLtHg2ulrUMQpnC6vS9xNyka+RV4JCTfoRtLydkP8CwKRS5mLNNqR/VvDRfH/3JKbZbrO3wZ6pBsa9B9vpd2gxQ42eSW2n1HgG7LaEziJchOAsuuOWRFrYfBhsO47FGD8svGNXZzOHu2bog+5dJnnZHeu2OGh0ZeKg3vFnvtxcWPnLc5N/traai+pvqk9/A3Xb59CheEcrjA1sI27Ix7s67SzNcBJNoljlIUQipEIPhrS6xmS+lUCz5X6zigRdNLx007+CAusMR8+sLLFK5KjNxReordJD679YBzl2lmgks0odsBxy+5ub71SoewgWbKzKbsOeIH81Ip2Jyr8R1OvF3PkUBrojWC5XBoUS9Yn7y+jCSKsUsx1zy0AeGGEa/KapCayKYvGV2U9wH0ticeh3HEJSXi0uTKCin76PDJnJy8+s65Q9DjFjD64q5Xr9+Vvgfy5R4IX6ufm36+eCJs7WoqLS1Lgp6BH6xEdFZsypXQPuSfdqfqbWKHDcgfY0bXW4eq/UcS9+JYS54RvTMj3quZfg+5RAmdqCygQrCegE8RUQTy8of8h6H+SmB60lEL2GE5lcD6woNP2Cl27yxTumZxcGjuow8JxbdV1R2luyjz5lyhCbXOhMpG5XxI0xtPrkwJXAfH/kgtRWl7mJNw2ahx1ON8ZRc9txhlIk1nx8orVcms20MurJ1fiAFpkui0kFbAG5DB1UkJhSmm0FotJ8e+idB26ED6ZFdCOyMzoCqvbFBQvsnM9WtJ4iVV6ZKTFOqGNwD1V0OUhs/Qs5OaEochHn285QT4d164AWLfRoAuE5qf6Nl8GPtV1IPqAJLTZKZfxlSXatuuvsqT5Zv9NJZBouHV2bLzwLukR4zRiB3JG2ExRXWYnlPwqhlDdJehdWrmjJKi98ypCgj/oqHOL4PHiWvvgaTMrZ/re0bCjpcfwDVB3IbnkRw72irYNWispismnf/bKWCMy/0MI/Mqrl9K6M4YbpUpfQ99L+6NcyNLff7wxypdE8Sk+qchVoQK9Id+ilqqyO84KfWzfV4u+npV7x1Gtr36TzS43W5iV53jj21TJt8b3rJML9GfuVRx8924YUqoulbvnAvdhx7PwGaHeCQaPCW5JTNBZhuxEz8eL9u4p2RxfCQoxvO9rQWQFJEhWIIaZo4AZ7U7Qn5kdPGhI9oB5N0AbjPSOy5wHZHoQgY4v33d5xJgASy57DRRN/0M+n202fPD0w7R3LsWoqeHp6lfRWn8FpDYOF5hElCAwmp9MHXGBbu6cWccRma0e1O47zRqCRGCRNIfISauD0ehCjCFKPDyLZi4A5/5V1Scft50jgzVNNzvMfBAboNuaGHkoEmO04NabZ+aY2OQ6iK8wa1+ye9qZlBB7nVvUdWQpAyioTDNN1jVuYYerbvp1ayTs4uh1r6cXRuSJHBBRPMHzCUDKCFRKglbajTfaAwb/3rvkL8s4sR9OGvRr1HD9tbgv2L0QwCbdW+pnLWodg961Rcpf5dvSh/U7aWZRBTpnTRPsG+hOIEV1EmgBdYpCyA1WKmyyZBtvkoMpUcQc9aTT2c2KoXQEnIkmc/QWfmcx4oWQmnCxH6fEfEYVTLm1E9Rgl5ii0sOJ97nvz2cFG5kGnXNuObPsmKU/ZXIscncGtKUyZ+DFsAdQESI3wG8qKPAD34K+Bl8z3acGN2eidrpWjgzeeoCQyGGhLLmyP8ZhDsJY+K1kJG7GVeqyoLiYaPYk+XTSC6Epbmhqs4kF3EeQpxVowaeo6DIiZgLFsLWmSJU3x4jdxWH8yRoBuME79vck6TuK16ZrJUpme0HMfCHlV2lN1jMfN2txUWqPFAZ7wDALDq/1Zk5rrAXCXxVyS+523FWVKI+o0ZD+Mzsw/nBKrHCMgiGpzEMGqV9Qwipbw805wWjh8ZcE/spoG6q2cYC/QZHv/W1SJjEE+pLl3Wk70xX8MQNfFiqklmcwLuwjQeTQREwf9izcn0KfWNoQv9hqGZHqMTvpHToxRYpyE8jJVPSVa+xr99E9D2t/HRcUEhfL+LoNjtqUeHzJpP95BxWgQWwwbYC1O/lvO6iEV7WbejSSfXDDSBCmrb8Oasa0ouVGmEO4UZ9iYv7iYs5pzeMiXxjlIwa5gxZXSB+T1OKOHWMuKxBbBB1o8XdFHNxh3n44al7iLXFMw9H4xEujawg1Cm66Asgmyh+5dP3VZQsTU6yymbluXWuRkh0TE9x/M9JG82IeBwH2CooRgH97BLIuesYQXnagPJWonmTm7Lglz1SQuxSSZ9WhLINA7X1ro0WS/y7vfh3pyMqJFbSkShm6Oo4k7bQgutbQNuuT22tt7IEa9aaWVTLR+0oRvshgmblqwxnp02WUUzxdBQ9LIJtIdRnfB11tAEJLM7/sfzRR2gBer0C/VH8h6rkjyhPbk7xRkyjcLNma6cqPDs7ffjPhmvA87M7r9sHLnlsZvL8KRZCHIT4c7HGLPab2XbGQhsRMwqNtprZizOsIWnc7IkV/JD3134WuITychp67/4wFAvBUvDu0f0U5RdIpLaUw9zk0N8NqIrfqhJABZ44sQtC4BKmlIlX29YXKR1o4XLhivqoaccGSOPUTgByZqvAW5Em7gk+gNvYfNHfW/mQi0XdkUz5bE45fZKwiZtsylaB13yAasJIm9+U38Zmvw7hsinWzhdpfk8RrM+55E8PIO8CaA8YUj24H04+DDVryYXwzFYP4WZMlkyavOz80UnrcxjySdLleGVznSiiZEJ1c4KW/tNavY9U4INu58Gi+6wfxIi+iJmdIgO79afs0htBMv8wLGF0LV7RgZSzcDPJ6n4ArzjeEn3SUzh3S/TueHs4bV7gQRR4DNwztmLztl6ymksoxux6l3D/BUbR7ow0OcZQ37qTcrURrvwN/ZtJGdhyP1JN+L1XlTxfFuB7sY1RG0nLl2pb6MaznecJ8NVRS9HgJ3DSNFh/a85c/XRhl9qBmQB9mYfSa4V7AIBwofym/BGw4sTzSauPbPdIa/do40eMBFAUNvGx0cXZ75Ma1avxwj/Mqr+b0vAR9TgFczaY0k3KY7OVEmCpz43wdrwx6hAA0ILgRnq3Wp78M0au9bwLhjIdeelQdxjQ0GA2Jts6zydh6T1QMoqWjE5nu3jnZcjK9zeSs/9rLU/w4yOuKcmuAMhZ9dmtf1KgD+0CAJKtl7f+ZUGyAArW2bX2t3ZuNS1tbd/Sh6FGzxPAZ2UtbxJzOuljD9UFAf3VEYp6Wzom04HjLUEECRSiL90Pemr/0KzY0nJLu+V3dt/W3LiX8l9QSwMEFAACAAgAvFVpRteZEilfAAAAagAAABsAAAB1bml2ZXJzYWwvdW5pdmVyc2FsLnBuZy54bWwtjFsKgCAQAP+D7iB7gE1NrYXMyyQp9MKkx+2LaP5mPqZz1zyxw6c9rosFgRxcXxbdlvwR/cmutwmU/APYbaEmFPrXMw45WDCNQJJaGd0CCz6OIVvQvEZSihMpqN7lA1BLAQIAABQAAgAIALtVaUbO8+LqUwQAAA0QAAAdAAAAAAAAAAEAAAAAAAAAAAB1bml2ZXJzYWwvY29tbW9uX21lc3NhZ2VzLmxuZ1BLAQIAABQAAgAIALtVaUYl32KDvQQAAMsWAAAnAAAAAAAAAAEAAAAAAI4EAAB1bml2ZXJzYWwvZmxhc2hfcHVibGlzaGluZ19zZXR0aW5ncy54bWxQSwECAAAUAAIACAC7VWlGSEisH7ECAABRCgAAIQAAAAAAAAABAAAAAACQCQAAdW5pdmVyc2FsL2ZsYXNoX3NraW5fc2V0dGluZ3MueG1sUEsBAgAAFAACAAgAu1VpRkFYdiORBAAA3BUAACYAAAAAAAAAAQAAAAAAgAwAAHVuaXZlcnNhbC9odG1sX3B1Ymxpc2hpbmdfc2V0dGluZ3MueG1sUEsBAgAAFAACAAgAu1VpRpJGsJmpAQAAQwYAAB8AAAAAAAAAAQAAAAAAVREAAHVuaXZlcnNhbC9odG1sX3NraW5fc2V0dGluZ3MuanNQSwECAAAUAAIACAC7VWlGGtrqO6oAAAAfAQAAGgAAAAAAAAABAAAAAAA7EwAAdW5pdmVyc2FsL2kxOG5fcHJlc2V0cy54bWxQSwECAAAUAAIACAC7VWlG9YvaeWYAAABoAAAAHAAAAAAAAAABAAAAAAAdFAAAdW5pdmVyc2FsL2xvY2FsX3NldHRpbmdzLnhtbFBLAQIAABQAAgAIADMDgUTOggk37AIAAIgIAAAUAAAAAAAAAAEAAAAAAL0UAAB1bml2ZXJzYWwvcGxheWVyLnhtbFBLAQIAABQAAgAIALtVaUaYCckyjgoAABRaAAApAAAAAAAAAAEAAAAAANsXAAB1bml2ZXJzYWwvc2tpbl9jdXN0b21pemF0aW9uX3NldHRpbmdzLnhtbFBLAQIAABQAAgAIALxVaUaKmlIXtiUAAIUyAAAXAAAAAAAAAAAAAAAAALAiAAB1bml2ZXJzYWwvdW5pdmVyc2FsLnBuZ1BLAQIAABQAAgAIALxVaUbXmRIpXwAAAGoAAAAbAAAAAAAAAAEAAAAAAJtIAAB1bml2ZXJzYWwvdW5pdmVyc2FsLnBuZy54bWxQSwUGAAAAAAsACwBJAwAAM0kAAAAA"/>
  <p:tag name="ISPRING_RESOURCE_PATHS_HASH_PRESENTER" val="9e5677808b07676e0cfcc4b75a901acfbcd6af"/>
  <p:tag name="ISPRING_PLAYERS_CUSTOMIZATION_2" val="UEsDBBQAAgAIAEy3UE+4+Zi64gIAAGcKAAAYAAAAbm9uZS9jb21tb25fbWVzc2FnZXMubG5nrVZdb9owFH2v1P9gRerb1m5ve4CgAG5lNSQ0MaXdi+UmLlhNYhY7dOzX78aBDrahAK2EImznfp1z7nU6vZ95hpai1FIVXefr5RcHiSJRqSxmXWdCrz9/c5A2vEh5pgrRdQrloJ57ftbJeDGr+EzA//MzhDq50BqW2q1Xf9ZIpl1n3Gd9b3DLaMi88Zj1J5SGAfO9PvYdt8+Tl87V+vU91oMwoFHos7EXYJ8F+IE6bv08zm4c4XvHrZ+tdpMowgFlsU+GmJGYBSEFZ6OxjykeOu6jqtCcLwUyCi2leEVmLgA3I0uBdCZTe5Ao2Cgq0RZsGI48ErAIxzQiA0rCwHFjVZarT9Ytr8xclRBOo1Rq/pSJ1MYEhuz5ohQaQnMDDCL4mbmEN1XOZXHZFhpqxBGgE8fTMIK6cGFEiThacK1fVZnu1LcdqM0xCQYhQDigW85p7WPjGHKUoLOyFIlpdwZZehaZNSNTEgzDKaNWCDUZeaUNAJ4vMmGEzVbWpfDEovIknhUwkwm+bFCD6JamVoBGOI69G8z64QNoAEQXHmMR3jpueHuMxSOOoSAct9kE3j258SwioM6NdDbSTHithGyFeJKAXc3cUqpKw07NJgjIVq8vjwsT47sJKIZ4/p4OaLwC9HY1k0sBeZSpKFsDQVMO8JAEN+xuQr6za4/4ePgfmvkKFcogni55kQggNuGVFmgFZ6lM7VktMRv/RyV/IW7WDXmx7uVgiB8ujs1np/33qI8bI/KFaQtdA7ZO/5Qs6nbam8IhpZ8WPx7gwItI+DHMaJlXWTOw3s3PW2bHctSaxDuROpytD83EKuXgKWmFcvp43LqzdsYYJdTHMC3B4awpDFxmMpdGpAf4nIxwjWgMw6YZPjuVTFWVpVZYmXyxAwgupioX/96Gz6XK7W7G9QbYZgD23pNFU1zUBB0fcSu+aeNgfrakcTpLlEAlH/J5wZvWyVUOW3/FfVtp+0nYudr6QvwNUEsDBBQAAgAIAEy3UE8VHmAbowAAAH8BAAApAAAAbm9uZS9wbGF5YmFja19hbmRfbmF2aWdhdGlvbl9zZXR0aW5ncy54bWx1kEEKgzAQRfeewhsIXYdA16VFqBcYcZRAkgmZUfD2TURtadNl3vs/w4xiFDF+Yl3VtYJZ6CkQRUucUTXvd7YMC169cSCGfMKCvOdKJjcsUWgjMnrZlB7Bcsr/8GN4a2E9P+IjXjDlQmcc6kupsJlc8rCYaWPdGlCPEdOAL5hz6KG3eMO1J4jD4wzsG//VuZs2mx3eaUAdIrkgqvlAVbrXcfQXUEsDBBQAAgAIAEy3UE8fVIpqMAMAAMcOAAAiAAAAbm9uZS9mbGFzaF9wdWJsaXNoaW5nX3NldHRpbmdzLnhtbOWX3U/bMBDA3/tXWJl4XAPaJk0oLWL9kKqNgkhh8ITc2G1OOHbmj3blr985bkvZyha+JLY9VE3su9+d787nODn4Xggy49qAkq1or7kbES4zxUBOW9HZqP/2Y0SMpZJRoSRvRVJF5KDdSEo3FmDylFuLooYgRpr90rai3NpyP47n83kTTKn9rBLOIt80M1XEpeaGS8t1XAq6wD+7KLmJloQaAPwVSi7V2o0GIUkgHSnmBCfAWtEQne0LavIoDhJjml1PtXKSdZRQmujpuBW96fS6e913K5lA6ULBpQ+HaeOgH7b7lDHwDlCRwg0nOYdpjp5isObAbO6fYi+dxL8yKnJYM/WMjsLFS7uE44RyOuNLYzhCraVZjvrWtCdUGJ7Em0MrMfAhpJmFGXp2qx78nTghUleWStu21Q4RPw2uKPE9mGSiNowt38lYCYxt5RSWSTHmbEgLHqKdXoPso9BeRCa0ALFoRccllySlEpMLlgrI1rrGjY0FWyW1v5Q+1EAFOZOA1cfJURrdWg+LynKqDd/0ajVjfGSz9lflBCML5YiAa06sIhhdV+BTzslmCshEq6IaxRKxxAhAizPgc84OqlAtgfcZukQThUNNLMVScBssfHNwQ8Z8ojRyOZ1h4eI4mMBvPghcUmNuoXTl4076ZdDtXQ2G3d7Fjl8gZTMqswfCsZx4UdoX4dMFkcqu9DAcGXWGV0lhwKq5OmtrPj4N64rGPD9TNu7wDRRO0OfErwOygX7BlL+MlYck/o8e1Dab01m10f3mrdC4xQFTEpg4kWFLArnsgDWAGZVESbEgNMOmbHzbmIFyBkdCgwho83gPgz6WafU2hRk2SaUZ179HsoXERpn1lS58Mhnx518r6nZGGLNR7/SwMxqcD0aXV6PexSicRmv1eGv3TGLf1Lf3eH9ovMYWf3LaO68T+SEGoVaGemkt3HEdqePPdaROw5l0snEe1XIBe8w07BnsMgIKwCJ4RRXzlK+CUG3PXDF/zYb5B1b/+j4Ja68/7R0NPh1/6f7vu+CpcQhvqztTfOdek8RbL0B+pgAJBV6r/KG4vjW1P7zfTeLtU40G0u5ePtuNH1BLAwQUAAIACABMt1BPcVeUnRUBAADRAgAAHAAAAG5vbmUvZmxhc2hfc2tpbl9zZXR0aW5ncy54bWyNktFOgzAUhu99CoL3kE2NmrAmbuiN0SzZXuAAB9IMekh7IOHtrYUNVIjrVfv//9fTnjYyJ6m8FrWRpDb+yhc3nhelVJI+ILNUhflWzpons42fNMykgpQUo+JAka6g9MXtmxtR6JL/UWRrXsvkkOJY5mH9tI2vQoYa99vHePe8BNRQYJBAeio0NSqz+d1rvIrvJvlhOm1IZH52BxqmA4NmwbrBKBzXvW+gxRclK2DbZ2swmiE55/RMSVTvNRrbLmeKHEpjiT/6eIR9Cd1lM3MGZpwl5CgrFOs5xDk9pqCVhVOPXY0i12iL/BL7JCpISnzHLiHQ2eclMtx90e5pe8emwg/KUNSaqpqjcCK5hxmfwc7tVxZfUEsDBBQAAgAIAEy3UE/Xm3CWKwMAAG8OAAAhAAAAbm9uZS9odG1sX3B1Ymxpc2hpbmdfc2V0dGluZ3MueG1s3VdNTxsxEL3nV1hbcWy2qJcKJUE0H2pUSBAbKJyQs3ayI7z21h9Jw6/veJ2EQANdKBGohyjZ8cyb8Zvxc7Zx+CsXZMa1ASWb0X79U0S4TBUDOW1G56Pexy8RMZZKRoWSvBlJFZHDVq1RuLEAkyXcWnQ1BGGkOShsM8qsLQ7ieD6f18EU2q8q4Szim3qq8rjQ3HBpuY4LQRf4ZRcFN9ESoQIAfnIll2GtWo2QRkA6UcwJToA1owEW+83mIoqDw5imN1OtnGRtJZQmejpuRh/a3c5+5/PKJ4B0IOfSs2FaaPRme0AZA5+figRuOck4TDMsFLmaA7OZ/xV770b8J0aJHLZMPUZb4d6lXYLjgnI65ctkaKHW0jTDeGtaEyoMb8SbppUbeAZpamGGld2Fh3onTojEFYXStmW1Q4gHxhVK/AhMY6I2ki2fyVgJpLYsCqckH3M2oDnOxGlPRmRCcxCLZjQsuCQJldhRsFRAuo4wbmws2LKTvaX3kQYqyLkEHDlOTpLoLmfYSppRbfhmLasV4/lMWz+UE4wslCMCbjixiiCnLsdfGSebxJOJVnlpFdRYYgRgxhnwOWeHJUFLwMcSXWGK3GEkzl8huA0Zfjq4JWM+URpxOZ3htKIdTMCvPwu4oMbcgdJVjXvJcb/Tve4POt3LPb9BymZUps8ExyHieWF3gk8XRCq7ikM6UuoML5vCgJVrVfZWf3kb1nOMfX6lbtzDN5A7QV8Tfk3IBvQOW76bLM9p/F8rqJw2o7PyoPvDW0LjEQdsScDEhRTVCuRS9yoAplQSJcWC0BSl2HjZmIFyBi1BIAK0eXmFIR7HtHyawgxFUmnG9dOQbCFRKNOe0rlvJiP+0mtGnfYIORt1z47ao/5Ff3R1PepejsIdtA6Pt6pnI/ZSvl3Z/VXxUNjHb6fsp2fdiyqED3DvlRrTTSrBDat4Db9X8ToLV9HpxjVUqQSUlmk4KiguAnLA3r+jQdn6FwCenJQwW688KO/gePz3u97aa7NNFkjCc/BBu9aHygQk3ZP+1+FxZ6dMQDUq3nYU/pWJ8LR6JYrvvbY04q3vNzW0339JbNV+A1BLAwQUAAIACABMt1BPjnP2+moAAADlAAAAGgAAAG5vbmUvaHRtbF9za2luX3NldHRpbmdzLmpzq+ZSAAKlHCUFK4VqMBvMTyotKcnP00vOzytJzSvRy8svyk0Eq1FSdgMDJR2civPLUosIKE1LTE5FMdTUyMLJBadKhIkmTuYuzpbI6goS01P1khKTs9OL8kvzUiDKnF1dDF2MlcCqarlqAVBLAwQUAAIACABMt1BPvH0190oAAABJAAAAFwAAAG5vbmUvbG9jYWxfc2V0dGluZ3MueG1ss7GvyM1RKEstKs7Mz7NVMtQzUFJIzUvOT8nMS7dVCg1x07VQUiguScxLSczJz0u1VcrLV1Kwt+OyyclPTswJTi0pASos1rfjAgBQSwMEFAACAAgATrdQT5BJJiUoBQAA9hMAACYAAAB1bml2ZXJzYWwtbm8tdmlkZW8vY29tbW9uX21lc3NhZ2VzLmxuZ61Y/27bNhD+v0DfgRBQYAO6tB3QYBgSF7TExEJkyRXppNkwCIzE2EQk0dUPJ95fe5o92J5kR0p27baBpKRAHJiS77sj+X13R558eMhStBZFKVV+ar07emshkccqkfni1Jqzs19+s1BZ8TzhqcrFqZUrC30YvXxxkvJ8UfOFgO8vXyB0komyhGE50qMvYySTU2s2jsbYvohYEOHZLBrPGQv8yMNj4lmjMY/vTt60P3/E2g6mM+xfR15wHkRj99wa2Spb8XyDPLVQP/16fPzw7v3xz4Ng6BR73iEQMkjv3/YA8lkYeBGgES/yySdmjfT/YXbBnHmuT6xR+2WY9Swkl9ZI/++0m4ch8VlEPdchkUsjP2BmLTzCiGONrlWNlnwtUKXQWop7VC0FsKCShUBlKhPzIlbwIK9FlzMnmGLXj0JCWejazA18a0RVUWxeG1heV0tVgLsSJbLkN6lIjE/gm3m/KkQJrnkFfETwVy0l/FJlXOZH3a6vfC/AjiHZlFCKz2Fx2W5SgHQAfy+rJbxLhHoNLu7zVPEE3RYCAAOK+GqVyrj5paSrQkc4S/mmM4oQX7n+OZA98GhEfGf7xBqRPEFOwfVkB6KEmJIQAApeiuIJtpHhujFHOE2HIUzc84kHH6ZDmMjFMoVPNTSOGQEmzETeZQVMJSFwnNKrIHT0ooErxNGKl+W9KpIDlu7vZxew69sBCMFme+BMY2yBgR8Scl9RiLjqBoMoseF3qyuYKhAwYiYZaElldVmBbLJVKiphopV6Kjw2lLoRtwr0lQq+brgP3o3YOmnu4blvT6Ix26VQj9d5vOxpB+L8rj721VADTfY53xlTixaNg0+QXSAZBkMsggvIgRdDLK4JhUUmtMvGx5fuOTa7BHlvm5S2SS/mOsekG8TjGOw0m9ZS1SU80UsCqcnsSHk0zA0lH+fAYhd7j+TWBhXoYEYLuRYQR5GIotMRpHubOFpUH+fuH9EZdj3ifId6fINyVSGerHkeCyBbzPWebuBdIhPzTtPe+P9cy78Rr9pU/6qtEr5DPr0aGs9BYXlEEbyqRLaqulzrBWvDf0oUWuKPhtBn6k/zT23i49ANfszOlDKr06YCPXt/dpEN3aPOIJ65Uv1360dHQptSQ6Bh0cUReoy0v9VEux27ga6Iiehv5/pnYDNr6hYUNje/Vf2t/aAF8BV6KgadwBqbyCm0OhlUof62lzDrg/AvdcHob39FxtRlUHWuxE0pq07PRs+966uR89ML617PelBsmMs8CNkHwEXbD5YolRnEn/TAnE/JdgWaEnEwkytVp4mRfyrvTJmAta0z8W03fFuozDxNebmlf1OmPjwnimZyYeN0NqCf2im49/7sCfjpu0QJDqGNsbFv697H1mpPexqBfPRSeIxuWyfQUcareAnl+FbVedITqDmCOeQMA1g7Zyp40d2FtQBfhdE8Re3T3weB6I4OkijZgf3pq0qUfw0G0dPYYdDm4Cceqk4ghseHAZhBH6v24Lu163kOZi5w+YccMHlT4jKVwaOjbr8glXbrMWPYnkxBTdSIR9UFtJBDELbksYN5CAe0Voc2AEE7wGSVCkQeuFbPENQpDi8gz5ojlzWa8uIOkjRTKh0Um9lALY5q2Jy+3GjUVSrzQZE/r0TqCTN3FmHHMdc7sJJwer9rOoIEjo9xe8+TqkVvMHuCfagBX+GJRFZDAUNCdtc3+orCXAd4iut7tv/++bfL3pTdbYaFJNaMv6Sw9bdVeDcqzQ3dyZu9C7v/AVBLAwQUAAIACABOt1BPFR5gG6MAAAB/AQAANwAAAHVuaXZlcnNhbC1uby12aWRlby9wbGF5YmFja19hbmRfbmF2aWdhdGlvbl9zZXR0aW5ncy54bWx1kEEKgzAQRfeewhsIXYdA16VFqBcYcZRAkgmZUfD2TURtadNl3vs/w4xiFDF+Yl3VtYJZ6CkQRUucUTXvd7YMC169cSCGfMKCvOdKJjcsUWgjMnrZlB7Bcsr/8GN4a2E9P+IjXjDlQmcc6kupsJlc8rCYaWPdGlCPEdOAL5hz6KG3eMO1J4jD4wzsG//VuZs2mx3eaUAdIrkgqvlAVbrXcfQXUEsDBBQAAgAIAE63UE9LM4aKLwUAAGgdAAAwAAAAdW5pdmVyc2FsLW5vLXZpZGVvL2ZsYXNoX3B1Ymxpc2hpbmdfc2V0dGluZ3MueG1s5Vnbcts2EH33V2DYyWMsO7GbxCPJo0jUWBPdKtJJPJ2OByJXImoQYAFQjvLUr+mH9Uu6EC1a8hVKIk+aPHhkgnvOLvaGJVk9/pRyMgOlmRQ1b393zyMgIhkzMa15p2H7+WuPaENFTLkUUPOE9Mhxfaea5WPOdBKAMSiqCdIIfZSZmpcYkx1VKpeXl7tMZ8relTw3yK93I5lWMgUahAFVyTid44+ZZ6C9KwYHAvxLpbiC1Xd2CKkWTD0Z5xwIi9FyweymKG9zqhOvUoiNaXQxVTIXcVNyqYiajmveL02/td96uZQpqFosBWF9ouu4aJfNEY1jZq2gPGCfgSTApgmau7934JFLFpuk5r3ce2F5UL5ym2fBXmyeWp6mRC8Ic6UgBUNjamhxWWhUMAGF4QBdNyoHJF1bW5E08MmUC8VSPBc0ZVGId4j1Vc1rhecjv+2P/H7TPz8ddQtTnRFhJ+z6Tpig22n55/1B6AfnJ2GvuzEo9D+GG4A2tcyZfjjyA78f+qPzt53Bhgh3o64xfq/R6W6I+eC/DTrhppr6jd6mkOHJoO+GOTkb+qNup//uPBwMumFneI1a5PBKtlYr64lfxQKRuVpNb5Pk6VhQxrHZ3MhxDQbbFadqCqFsM6zGCeUaPPJnBtPfcsqZmdsKxa52AZA1dAaRGdnqq3m2orxruoIQDcOSLGv78E1Z2q9er229Umi/3tadVlbLZjdMpJFPbP3+3mFp/puDh82/x9AqNYZGCTYxs+xBqytLKWaRNDJshh0SbmxzknMe5FkmlbluY6uLpRH30FQnUqxF3l6TseRx6TFIxxD3aQorrT+4YKKNkvsemWCOcvTlIANBAirwuGEG/RuVBDofa8PM4phpX0k3FKOcIB+eh0B6wS1/RwlVei0py9DaFh/Vf+9LA/qPwt3F0r2iAWeoxZaGk7wvYtJS9BKPRxfxIQgXsRPMHG6zB5STEYrqDSRJg3Mn4RTryEXwA4w1M+AkKnMek7nMCWcX6GdJMOPzFP9LgKwey2SiZLpYxdHBEL0Iy4zBJcTHLorOUEWaIxLnlIyDKTT8lbPPZAwTqZAX6AzDhutMF/y7GxFnVOtrUrq08VlxuHX6Lf/jM7tBGs8oDgqbkWN5Q5qZrfDTORHSLHHojojmmBU2KDGLF/dc9rb75WEoOwzG+RtFY41fszTn9FvSlw5Zod5iyLejZZPAP2qBs9qEzhaFbot3QY0lzjAkBSfeiPB0YCIHV8KICiIFnxMa4YCibduYMZlrXCkaREGtv9zCAo9puria4kmGGlUMyolyb//Fy4PDX1+9fnO0W/n373+ePwi6Gt2GnFp1xezWfHDgd0beeLh4BHfPEO+GujHKPwK6d6B3xm1q5gPDvTPyjhHfGXtz0HcG3hr3H0E+MPTfwralSm3XiW/F8+7nPwd4xxrdaIad953w7A6CRSncHtiqFTtM3j1bLmbs73W0DPzGqHlCMFyn3TA4cmkPfYmd2EQJNpiJfQnighmchhhT34nehs5pFh35750IMYhOndRNbX/gtOF3LlKjYnYcrsyNTibgLDAtzjacBjhLcXiNn6yzf02fdarLb9yit9a6/h/t56sfbYv+taX2A1RFydZS9+c4ILYZoB/Y7d/3O58f+cXMaPly1kW4R9UFKBJKyZ3kh8tXkKQjJtIFEQCQFB+y3RwYw5O2q/XED/xe5+2g2/oJjobv1IPFVfnZYe07Q/n+e/3DnL2TMsFSdKt9MC+/5tUPD/aqlbtv7ewg2/rX0frOf1BLAwQUAAIACABOt1BPDnvHIGUDAACXDAAAKgAAAHVuaXZlcnNhbC1uby12aWRlby9mbGFzaF9za2luX3NldHRpbmdzLnhtbJVX207jMBB95yuq7jtdCrsFKVTqDQltF9DS7bvbTFurjh3ZTtn+/Y4vSZw2IYUICc+cY8/leCwitae8cwCpqOCP3X53eNXpROtMSuB6AUnKiIYOjR+7T3/n827PuQUT8h20pnyrjCW3WeAq01rw67XgGve45kImhHWH357sT9SzyDaWwJAu5WzIGspjfvTvx9OLKP6Mu/FgOnloIqxFkhJ+nIutuF6R9X4rRcZjE9qt+Zpou2MKklG+b42IUaWfNSSVmGY3s/6sfxkllaAUmJAepqP+6Gcri5EVsCL7wd393ehCTnnU5405oR2ootrSBv3B7eCuiZaSLVSLPJlNb6a3zXiOu1e78mlcjqDhn27NHIV/BPmlzUWapV/RSCrF1hT0hDMwXyuHCRLj9UPC9MF8rQSTkDmoVZCK0RjbIGTspPjdfE3gplr6P8MhEZm7LQV7M004mR5GISsGQy0ziHr5yvnUTny8ZhovEww3hCkEhKYS9IYZvpFM5dtUbSXuD3xQHgcgbygRS8GyBCYu3gBYtZf4yWRs50oYX2ELApRw8MYgwtJYIl+wrGfIwFgi3023Xjk7nsFPPY6T62FMfDM/rz56gRNc5vXKV7nXnDQ3t1wFR3tDjklEDEMrqwVNwHQt6lmbC6l3FlPEyYFuicY36bfBrY42GRX1ThxeafW6ijTVDOrkthaZVBgMupc+W9+5Go+juIdDjfQcNjpHV41lU8xrEWrBrtuV7rcr6ubWHY1vyWM3IXIPciEEU92O5+H9w23cq3zOMNMa31KQz3wjLuRwoSHc3ybRBBbuCl4KJ1qT9S7BkJoyKCrqGlvfv8gfW9dYniUrkDPUA4VckFWbw+3odsfwVy8pfEBcJTQ4HVPvcDtOaKH3wOAFAESud/ltcAvnSTKmKYMD5DMlMNiEmzKLFKq/Ll8jrqokA8tFevQjqBRKiKs6aghLjKue4TztmtdkpWxmlYmSD/dypFTGfT4ljVjDAWnXXkmVjdFfV0HsVaWcJNPiXROp/abl2udODjDiNLEDCB3B8TUex2FCpL4q1plX68xehmAerWIzlRNqPE0UM2aH/TqK9ZzO2AVez+FGAoTz1RqvghfgFxxXgsj4pYBUnoQat2Njjvho2nGNgz5JddQLTK45RRvwb/yHZPgfUEsDBBQAAgAIAE63UE/65zdOKgUAAPIcAAAvAAAAdW5pdmVyc2FsLW5vLXZpZGVvL2h0bWxfcHVibGlzaGluZ19zZXR0aW5ncy54bWzdWd1S2zgUvucpNN7pZQn0Z9syCUyamMHT/G1s2jI7O4xin8RaZMkryaHp1T7NPtg+yR7FxCQQQOkSOu0FEyyf79PR+bddP/qScTIFpZkUDW9/d88jIGKZMDFpeKfR8fO3HtGGioRyKaDhCemRo8Odel6MONNpCMagqCZII/RBbhpeakx+UKtdXl7uMp0re1fywiC/3o1lVssVaBAGVC3ndIY/ZpaD9q4YHAjwL5PiCna4s0NIvWTqyqTgQFiCmgtmD0X5icm4VyulRjS+mChZiKQluVRETUYN75eW395vv1zIlExtloGwJtGHuGiXzQFNEmaVoDxkX4GkwCYparu/98ojlywxacN7uffC8qB87TbPnL08O7U8LYlGEOZqgwwMTaih5WW5o4IxKPQG6EOjCkDSlbUlSQNfTLVQLiUzQTMWR3iHWFM1vHZ0PvSP/aHfa/nnp8NOqaozIgqiju+ECTtB2z/v9SM/PD+Jup2NQZH/OdoAtKlmzvSDoR/6vcgfnr8P+hsi3JW6xvjdZtDZEPPJfx8G0aY79ZrdTSGDk37PDXNyNvCHnaD34Tzq9ztRMLhGzWN4KVrrtdXAr2OCyEIth7dJi2wkKONYa27EuAaD1YpTNYFIHjPMxjHlGjzyZw6T3wrKmZnZDMWidgGQN3UOsRna7Gt4NqO8a7qSEBXDlKxy+/W7KrXfvF05eq3c/fpYa7WsV7VukEojn1j7/b3XlfrvXt2v/h2K1qkxNE6xiJlFDVpeWUgxi6SxYVOskHDjmOOC87DIc6nMdRlbXqyUuIOmPpZixfP2mowkTyqLQTaCpEczjL/BsfDIGIOSo/H6OQgSUoHthRk0aFwhdDHShpl5Wzm+km4qRjnB1oH9D0g3vGXgOKVKr0Rh5Utb0+PD33vSgP6jtG+5dKdoyBnuYnPBSd4XCWkreont0EV8AMJF7ARDhdtwAeWkhKJ6A0nS5NxJOMPEcRH8BCPNDDiJyoInZCYLwtkF2lkSDPEiw/9SIMt9mIyVzOarnGpD9NwtUwaXkBy5bHSGW2QFInEuyTmYcoe/CvaVjGAsFfICnaLbcJ3pkn93I+Kcan1NShc6Piu7WdBr+5+f2QPSZEpxMtiMHPMZstxshZ/OiJBmgUNzxLTAqLBOSVgyv+dytt1vd0NVUtDPj+SNFX7NsoLTx6SvDLJEvUWXb2eXTRz/oAbO26Z0Ok90m7xzakxxhi4pOfFGjI2DiQJcCWMqiBR8RmiME4m2ZWPKZKFxpSwQJbX+dg1LPIbp/GqCDy24o0pAOVHu7b94+er1r2/evjvYrf379z/P7wVdzWoDTu125bDWunfCd0beeJp4AHfH1O6GujG7PwC6c4J3xm2q5j3TvDNyzUzvjL052TsDb833DyDvmfJvYY+lymzVSW75c/0DnwM8sEo3W1HwMYjO1hDMU+H2wFav2elx/TA5H6pvzJKj7zdMhn5z2Doh6KDTThQeuBSEnsTaa+IUS8rYvudwwfRPI/Si70RvneU0fQ79j06E6Dan2um2ba/vdOAPLlLDclocLE2KTipg95+U3Qz7P2cZjqvJk9Xy/1NZnTLxkYvy1orVj1Fw1j69snsrTlmjtlRwgKo43Vqw/sBN4Pv55Ce29Nro1+saLgkhYxb0RJ33Z37XMly8YHUR7lJ1AYpEUnIn+cHiNSIJxFi6IEIAkuFzs5sBE3jS6rQa9KHfDd73O+2tRj9zC/8fouQ8rvnKq+q7wcqHguoF9uqXtR1cX/1OebjzH1BLAwQUAAIACABOt1BP7ExZUrYBAAB6BgAAKAAAAHVuaXZlcnNhbC1uby12aWRlby9odG1sX3NraW5fc2V0dGluZ3MuanONlFFPgzAQx9/3KRZ8NYsylM23OTBZ4oOJezM+FHZjZKXXtB06jd9dyjYtcOjoC/3z6/96V3qfg2H1eKk3vBt+1u/1/Kk5rzWwmlE7uGzqvEcvrO5pnq9gmRfAcwFeCylPS3/kr1+CMvZEbZrsn62tdvw8tF/WjGsXl4SFIjRNaCWhvRHaOxX4o5HZMatDRk6Zk50xKEYpCgPCjASqgtWMd/FQP26CLRhLUP+ga5ZCw/TGn9xHveSvY3AfRvOpy6VYSCb2j5jhKGHpNlO4E6tj/LEdLr3ZS1DVgW/7wvJcm4WBoh04vo792O8npQKt4Rh3Gs382S0Jc5YAdxMKg0kw+wNtGHcL2qLLXOfmRId+OA4Dl5Ysg06V5nF0HY2bmKi8OtXsBD9wBt5NXzKSsz2oc6xQ7uQZBygVZrYiXTS0g0Q5slUusgMXTe0gObtZa9v3b9QdY5SgWv38FVd2uEynGI1rhq1rtiFubdHXXM7oDIa83LoV9ZHqC5wSqbhIaJJaXJKbMe1OY+cvVdpMbUEtEXnVPO2hgK6aCaiFWKMVmDEs3RSVVqXz6jYKcufp2Tm2tjn4+gZQSwMEFAACAAgATrdQT7jnPPJeAAAAYwAAACUAAAB1bml2ZXJzYWwtbm8tdmlkZW8vbG9jYWxfc2V0dGluZ3MueG1sDcq9DkBADADg3VM03f1tBsdmtOABGhqR9FpxR3h7t33D1/avF3j4Coepw7qoEFhX2w7dHS7zkDcIIZJuJKbsUA2h77JWbCWZOMYUA5xCH18z+4TII/k0h1sEyy77AVBLAQIAABQAAgAIAEy3UE+4+Zi64gIAAGcKAAAYAAAAAAAAAAEAAAAAAAAAAABub25lL2NvbW1vbl9tZXNzYWdlcy5sbmdQSwECAAAUAAIACABMt1BPFR5gG6MAAAB/AQAAKQAAAAAAAAABAAAAAAAYAwAAbm9uZS9wbGF5YmFja19hbmRfbmF2aWdhdGlvbl9zZXR0aW5ncy54bWxQSwECAAAUAAIACABMt1BPH1SKajADAADHDgAAIgAAAAAAAAABAAAAAAACBAAAbm9uZS9mbGFzaF9wdWJsaXNoaW5nX3NldHRpbmdzLnhtbFBLAQIAABQAAgAIAEy3UE9xV5SdFQEAANECAAAcAAAAAAAAAAEAAAAAAHIHAABub25lL2ZsYXNoX3NraW5fc2V0dGluZ3MueG1sUEsBAgAAFAACAAgATLdQT9ebcJYrAwAAbw4AACEAAAAAAAAAAQAAAAAAwQgAAG5vbmUvaHRtbF9wdWJsaXNoaW5nX3NldHRpbmdzLnhtbFBLAQIAABQAAgAIAEy3UE+Oc/b6agAAAOUAAAAaAAAAAAAAAAEAAAAAACsMAABub25lL2h0bWxfc2tpbl9zZXR0aW5ncy5qc1BLAQIAABQAAgAIAEy3UE+8fTX3SgAAAEkAAAAXAAAAAAAAAAEAAAAAAM0MAABub25lL2xvY2FsX3NldHRpbmdzLnhtbFBLAQIAABQAAgAIAE63UE+QSSYlKAUAAPYTAAAmAAAAAAAAAAEAAAAAAEwNAAB1bml2ZXJzYWwtbm8tdmlkZW8vY29tbW9uX21lc3NhZ2VzLmxuZ1BLAQIAABQAAgAIAE63UE8VHmAbowAAAH8BAAA3AAAAAAAAAAEAAAAAALgSAAB1bml2ZXJzYWwtbm8tdmlkZW8vcGxheWJhY2tfYW5kX25hdmlnYXRpb25fc2V0dGluZ3MueG1sUEsBAgAAFAACAAgATrdQT0szhoovBQAAaB0AADAAAAAAAAAAAQAAAAAAsBMAAHVuaXZlcnNhbC1uby12aWRlby9mbGFzaF9wdWJsaXNoaW5nX3NldHRpbmdzLnhtbFBLAQIAABQAAgAIAE63UE8Oe8cgZQMAAJcMAAAqAAAAAAAAAAEAAAAAAC0ZAAB1bml2ZXJzYWwtbm8tdmlkZW8vZmxhc2hfc2tpbl9zZXR0aW5ncy54bWxQSwECAAAUAAIACABOt1BP+uc3TioFAADyHAAALwAAAAAAAAABAAAAAADaHAAAdW5pdmVyc2FsLW5vLXZpZGVvL2h0bWxfcHVibGlzaGluZ19zZXR0aW5ncy54bWxQSwECAAAUAAIACABOt1BP7ExZUrYBAAB6BgAAKAAAAAAAAAABAAAAAABRIgAAdW5pdmVyc2FsLW5vLXZpZGVvL2h0bWxfc2tpbl9zZXR0aW5ncy5qc1BLAQIAABQAAgAIAE63UE+45zzyXgAAAGMAAAAlAAAAAAAAAAEAAAAAAE0kAAB1bml2ZXJzYWwtbm8tdmlkZW8vbG9jYWxfc2V0dGluZ3MueG1sUEsFBgAAAAAOAA4AiAQAAO4kAAAAAA=="/>
  <p:tag name="ISPRING_LMS_API_VERSION" val="SCORM 1.2"/>
  <p:tag name="ISPRING_CMI5_LAUNCH_METHOD" val="any window"/>
  <p:tag name="ISPRINGCLOUDFOLDERID" val="1"/>
  <p:tag name="ISPRINGONLINEFOLDERID" val="1"/>
  <p:tag name="ISPRING_CURRENT_PLAYER_ID" val="universal-no-video"/>
  <p:tag name="ISPRING_FIRST_PUBLISH" val="1"/>
  <p:tag name="ISPRING_ULTRA_SCORM_COURCE_TITLE" val="AP Stats 3.2 Regression Line"/>
  <p:tag name="ISPRING_SCORM_ENDPOINT" val="&lt;endpoint&gt;&lt;enable&gt;0&lt;/enable&gt;&lt;lrs&gt;http://&lt;/lrs&gt;&lt;auth&gt;0&lt;/auth&gt;&lt;login&gt;&lt;/login&gt;&lt;password&gt;&lt;/password&gt;&lt;key&gt;&lt;/key&gt;&lt;name&gt;&lt;/name&gt;&lt;email&gt;&lt;/email&gt;&lt;/endpoint&gt;&#10;"/>
  <p:tag name="ISPRING_OUTPUT_FOLDER" val="[[&quot;\uFFFD\uFFFDQj{D1961B4B-4104-4DBD-91AB-5334FB564497}&quot;,&quot;C:\\Users\\e15108\\OneDrive - SD41\\Statistics\\Online Stats Notes&quot;],[&quot;\uFFFDʾ\&quot;{58857F64-F778-46F3-A3E4-9740F72F057B}&quot;,&quot;C:\\Users\\Danny\\OneDrive - SD41\\Website\\Statistic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
  <p:tag name="ISPRING_PRESENTATION_TITLE" val="AP Stats 3.2 Regression Line"/>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GENSWF_SLIDE_UID" val="{B68B3C82-820E-4B14-A514-1231A1708A1E}:282"/>
</p:tagLst>
</file>

<file path=ppt/tags/tag11.xml><?xml version="1.0" encoding="utf-8"?>
<p:tagLst xmlns:a="http://schemas.openxmlformats.org/drawingml/2006/main" xmlns:r="http://schemas.openxmlformats.org/officeDocument/2006/relationships" xmlns:p="http://schemas.openxmlformats.org/presentationml/2006/main">
  <p:tag name="GENSWF_SLIDE_UID" val="{F17F1266-6694-4795-AEDF-A0262A1BC3DD}:287"/>
</p:tagLst>
</file>

<file path=ppt/tags/tag12.xml><?xml version="1.0" encoding="utf-8"?>
<p:tagLst xmlns:a="http://schemas.openxmlformats.org/drawingml/2006/main" xmlns:r="http://schemas.openxmlformats.org/officeDocument/2006/relationships" xmlns:p="http://schemas.openxmlformats.org/presentationml/2006/main">
  <p:tag name="GENSWF_SLIDE_UID" val="{172516CE-8722-406A-AB81-75D776EAE325}:267"/>
</p:tagLst>
</file>

<file path=ppt/tags/tag13.xml><?xml version="1.0" encoding="utf-8"?>
<p:tagLst xmlns:a="http://schemas.openxmlformats.org/drawingml/2006/main" xmlns:r="http://schemas.openxmlformats.org/officeDocument/2006/relationships" xmlns:p="http://schemas.openxmlformats.org/presentationml/2006/main">
  <p:tag name="GENSWF_SLIDE_UID" val="{6FC6EA34-69CC-4B82-8A3F-7EFE61A7152B}:285"/>
</p:tagLst>
</file>

<file path=ppt/tags/tag14.xml><?xml version="1.0" encoding="utf-8"?>
<p:tagLst xmlns:a="http://schemas.openxmlformats.org/drawingml/2006/main" xmlns:r="http://schemas.openxmlformats.org/officeDocument/2006/relationships" xmlns:p="http://schemas.openxmlformats.org/presentationml/2006/main">
  <p:tag name="GENSWF_SLIDE_UID" val="{C9B2BF1A-0F44-456E-999B-338012C6C783}:271"/>
</p:tagLst>
</file>

<file path=ppt/tags/tag15.xml><?xml version="1.0" encoding="utf-8"?>
<p:tagLst xmlns:a="http://schemas.openxmlformats.org/drawingml/2006/main" xmlns:r="http://schemas.openxmlformats.org/officeDocument/2006/relationships" xmlns:p="http://schemas.openxmlformats.org/presentationml/2006/main">
  <p:tag name="GENSWF_SLIDE_UID" val="{AA6C1191-08DC-4030-8F1C-3C568B81F0C2}:283"/>
</p:tagLst>
</file>

<file path=ppt/tags/tag16.xml><?xml version="1.0" encoding="utf-8"?>
<p:tagLst xmlns:a="http://schemas.openxmlformats.org/drawingml/2006/main" xmlns:r="http://schemas.openxmlformats.org/officeDocument/2006/relationships" xmlns:p="http://schemas.openxmlformats.org/presentationml/2006/main">
  <p:tag name="GENSWF_SLIDE_UID" val="{99A52392-4FF9-4634-BE93-F80A3478CD12}:284"/>
</p:tagLst>
</file>

<file path=ppt/tags/tag17.xml><?xml version="1.0" encoding="utf-8"?>
<p:tagLst xmlns:a="http://schemas.openxmlformats.org/drawingml/2006/main" xmlns:r="http://schemas.openxmlformats.org/officeDocument/2006/relationships" xmlns:p="http://schemas.openxmlformats.org/presentationml/2006/main">
  <p:tag name="GENSWF_SLIDE_UID" val="{55196644-7D0F-4F92-BC2B-90C439BF6AD1}:276"/>
</p:tagLst>
</file>

<file path=ppt/tags/tag18.xml><?xml version="1.0" encoding="utf-8"?>
<p:tagLst xmlns:a="http://schemas.openxmlformats.org/drawingml/2006/main" xmlns:r="http://schemas.openxmlformats.org/officeDocument/2006/relationships" xmlns:p="http://schemas.openxmlformats.org/presentationml/2006/main">
  <p:tag name="GENSWF_SLIDE_UID" val="{FF369832-C992-4A9B-8D72-C6AC7954B7B1}:277"/>
</p:tagLst>
</file>

<file path=ppt/tags/tag19.xml><?xml version="1.0" encoding="utf-8"?>
<p:tagLst xmlns:a="http://schemas.openxmlformats.org/drawingml/2006/main" xmlns:r="http://schemas.openxmlformats.org/officeDocument/2006/relationships" xmlns:p="http://schemas.openxmlformats.org/presentationml/2006/main">
  <p:tag name="GENSWF_SLIDE_UID" val="{8E5E33E9-DEE9-4489-B375-B6D88E315526}:280"/>
</p:tagLst>
</file>

<file path=ppt/tags/tag2.xml><?xml version="1.0" encoding="utf-8"?>
<p:tagLst xmlns:a="http://schemas.openxmlformats.org/drawingml/2006/main" xmlns:r="http://schemas.openxmlformats.org/officeDocument/2006/relationships" xmlns:p="http://schemas.openxmlformats.org/presentationml/2006/main">
  <p:tag name="GENSWF_SLIDE_UID" val="{78ACD150-327F-4EF6-8865-FD17B37FA0A9}: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14936F00-2521-4891-8D10-BBCE416358F8}:281"/>
</p:tagLst>
</file>

<file path=ppt/tags/tag21.xml><?xml version="1.0" encoding="utf-8"?>
<p:tagLst xmlns:a="http://schemas.openxmlformats.org/drawingml/2006/main" xmlns:r="http://schemas.openxmlformats.org/officeDocument/2006/relationships" xmlns:p="http://schemas.openxmlformats.org/presentationml/2006/main">
  <p:tag name="GENSWF_SLIDE_UID" val="{601CCAED-0FCA-4701-B1D4-8ABFFE0EF20D}:278"/>
</p:tagLst>
</file>

<file path=ppt/tags/tag22.xml><?xml version="1.0" encoding="utf-8"?>
<p:tagLst xmlns:a="http://schemas.openxmlformats.org/drawingml/2006/main" xmlns:r="http://schemas.openxmlformats.org/officeDocument/2006/relationships" xmlns:p="http://schemas.openxmlformats.org/presentationml/2006/main">
  <p:tag name="GENSWF_SLIDE_UID" val="{84842A03-254B-4380-9E32-B186A76557E4}:270"/>
</p:tagLst>
</file>

<file path=ppt/tags/tag23.xml><?xml version="1.0" encoding="utf-8"?>
<p:tagLst xmlns:a="http://schemas.openxmlformats.org/drawingml/2006/main" xmlns:r="http://schemas.openxmlformats.org/officeDocument/2006/relationships" xmlns:p="http://schemas.openxmlformats.org/presentationml/2006/main">
  <p:tag name="GENSWF_SLIDE_UID" val="{A5D0259B-8D34-4634-8DEE-769BA4193D12}:265"/>
</p:tagLst>
</file>

<file path=ppt/tags/tag24.xml><?xml version="1.0" encoding="utf-8"?>
<p:tagLst xmlns:a="http://schemas.openxmlformats.org/drawingml/2006/main" xmlns:r="http://schemas.openxmlformats.org/officeDocument/2006/relationships" xmlns:p="http://schemas.openxmlformats.org/presentationml/2006/main">
  <p:tag name="GENSWF_SLIDE_UID" val="{48BED3D4-F280-4DC4-B0C6-E52F1A19BB5B}:279"/>
</p:tagLst>
</file>

<file path=ppt/tags/tag25.xml><?xml version="1.0" encoding="utf-8"?>
<p:tagLst xmlns:a="http://schemas.openxmlformats.org/drawingml/2006/main" xmlns:r="http://schemas.openxmlformats.org/officeDocument/2006/relationships" xmlns:p="http://schemas.openxmlformats.org/presentationml/2006/main">
  <p:tag name="GENSWF_SLIDE_UID" val="{D22FDACA-5E62-4250-8B34-0A789AE1FBAD}:289"/>
</p:tagLst>
</file>

<file path=ppt/tags/tag26.xml><?xml version="1.0" encoding="utf-8"?>
<p:tagLst xmlns:a="http://schemas.openxmlformats.org/drawingml/2006/main" xmlns:r="http://schemas.openxmlformats.org/officeDocument/2006/relationships" xmlns:p="http://schemas.openxmlformats.org/presentationml/2006/main">
  <p:tag name="GENSWF_SLIDE_UID" val="{2C7BCE10-9F98-42B7-A5B2-814162A1CF14}:290"/>
</p:tagLst>
</file>

<file path=ppt/tags/tag3.xml><?xml version="1.0" encoding="utf-8"?>
<p:tagLst xmlns:a="http://schemas.openxmlformats.org/drawingml/2006/main" xmlns:r="http://schemas.openxmlformats.org/officeDocument/2006/relationships" xmlns:p="http://schemas.openxmlformats.org/presentationml/2006/main">
  <p:tag name="GENSWF_SLIDE_UID" val="{569E90D0-5378-4FF6-915D-8DAFC09C85D8}:288"/>
</p:tagLst>
</file>

<file path=ppt/tags/tag4.xml><?xml version="1.0" encoding="utf-8"?>
<p:tagLst xmlns:a="http://schemas.openxmlformats.org/drawingml/2006/main" xmlns:r="http://schemas.openxmlformats.org/officeDocument/2006/relationships" xmlns:p="http://schemas.openxmlformats.org/presentationml/2006/main">
  <p:tag name="GENSWF_SLIDE_UID" val="{232089E0-9148-42C1-A20A-635419941608}:257"/>
</p:tagLst>
</file>

<file path=ppt/tags/tag5.xml><?xml version="1.0" encoding="utf-8"?>
<p:tagLst xmlns:a="http://schemas.openxmlformats.org/drawingml/2006/main" xmlns:r="http://schemas.openxmlformats.org/officeDocument/2006/relationships" xmlns:p="http://schemas.openxmlformats.org/presentationml/2006/main">
  <p:tag name="GENSWF_SLIDE_UID" val="{C2B0C0F5-AA9D-40AC-8E4E-B28F607E1752}:286"/>
</p:tagLst>
</file>

<file path=ppt/tags/tag6.xml><?xml version="1.0" encoding="utf-8"?>
<p:tagLst xmlns:a="http://schemas.openxmlformats.org/drawingml/2006/main" xmlns:r="http://schemas.openxmlformats.org/officeDocument/2006/relationships" xmlns:p="http://schemas.openxmlformats.org/presentationml/2006/main">
  <p:tag name="GENSWF_SLIDE_UID" val="{50235911-B1F6-4877-86E9-16323F568A39}:260"/>
</p:tagLst>
</file>

<file path=ppt/tags/tag7.xml><?xml version="1.0" encoding="utf-8"?>
<p:tagLst xmlns:a="http://schemas.openxmlformats.org/drawingml/2006/main" xmlns:r="http://schemas.openxmlformats.org/officeDocument/2006/relationships" xmlns:p="http://schemas.openxmlformats.org/presentationml/2006/main">
  <p:tag name="GENSWF_SLIDE_UID" val="{CF04C630-2D6E-4517-AE1E-C0D4FEB4FE44}:258"/>
</p:tagLst>
</file>

<file path=ppt/tags/tag8.xml><?xml version="1.0" encoding="utf-8"?>
<p:tagLst xmlns:a="http://schemas.openxmlformats.org/drawingml/2006/main" xmlns:r="http://schemas.openxmlformats.org/officeDocument/2006/relationships" xmlns:p="http://schemas.openxmlformats.org/presentationml/2006/main">
  <p:tag name="GENSWF_SLIDE_UID" val="{7B50D70E-3546-4A1C-A2D2-C439F5A2A4D6}:259"/>
</p:tagLst>
</file>

<file path=ppt/tags/tag9.xml><?xml version="1.0" encoding="utf-8"?>
<p:tagLst xmlns:a="http://schemas.openxmlformats.org/drawingml/2006/main" xmlns:r="http://schemas.openxmlformats.org/officeDocument/2006/relationships" xmlns:p="http://schemas.openxmlformats.org/presentationml/2006/main">
  <p:tag name="GENSWF_SLIDE_UID" val="{2B03D65C-7837-4D55-8525-DA6DBC82628C}:26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ath_Settings xmlns="d00fb86e-a52e-4f2f-9300-62c8872f8705" xsi:nil="true"/>
    <Owner xmlns="d00fb86e-a52e-4f2f-9300-62c8872f8705">
      <UserInfo>
        <DisplayName/>
        <AccountId xsi:nil="true"/>
        <AccountType/>
      </UserInfo>
    </Owner>
    <Distribution_Groups xmlns="d00fb86e-a52e-4f2f-9300-62c8872f8705" xsi:nil="true"/>
    <Invited_Teachers xmlns="d00fb86e-a52e-4f2f-9300-62c8872f8705" xsi:nil="true"/>
    <Invited_Students xmlns="d00fb86e-a52e-4f2f-9300-62c8872f8705" xsi:nil="true"/>
    <LMS_Mappings xmlns="d00fb86e-a52e-4f2f-9300-62c8872f8705" xsi:nil="true"/>
    <Templates xmlns="d00fb86e-a52e-4f2f-9300-62c8872f8705" xsi:nil="true"/>
    <FolderType xmlns="d00fb86e-a52e-4f2f-9300-62c8872f8705" xsi:nil="true"/>
    <Student_Groups xmlns="d00fb86e-a52e-4f2f-9300-62c8872f8705">
      <UserInfo>
        <DisplayName/>
        <AccountId xsi:nil="true"/>
        <AccountType/>
      </UserInfo>
    </Student_Groups>
    <DefaultSectionNames xmlns="d00fb86e-a52e-4f2f-9300-62c8872f8705" xsi:nil="true"/>
    <_activity xmlns="d00fb86e-a52e-4f2f-9300-62c8872f8705" xsi:nil="true"/>
    <Students xmlns="d00fb86e-a52e-4f2f-9300-62c8872f8705">
      <UserInfo>
        <DisplayName/>
        <AccountId xsi:nil="true"/>
        <AccountType/>
      </UserInfo>
    </Students>
    <IsNotebookLocked xmlns="d00fb86e-a52e-4f2f-9300-62c8872f8705" xsi:nil="true"/>
    <Is_Collaboration_Space_Locked xmlns="d00fb86e-a52e-4f2f-9300-62c8872f8705" xsi:nil="true"/>
    <Self_Registration_Enabled xmlns="d00fb86e-a52e-4f2f-9300-62c8872f8705" xsi:nil="true"/>
    <Has_Teacher_Only_SectionGroup xmlns="d00fb86e-a52e-4f2f-9300-62c8872f8705" xsi:nil="true"/>
    <CultureName xmlns="d00fb86e-a52e-4f2f-9300-62c8872f8705" xsi:nil="true"/>
    <AppVersion xmlns="d00fb86e-a52e-4f2f-9300-62c8872f8705" xsi:nil="true"/>
    <TeamsChannelId xmlns="d00fb86e-a52e-4f2f-9300-62c8872f8705" xsi:nil="true"/>
    <Teams_Channel_Section_Location xmlns="d00fb86e-a52e-4f2f-9300-62c8872f8705" xsi:nil="true"/>
    <NotebookType xmlns="d00fb86e-a52e-4f2f-9300-62c8872f8705" xsi:nil="true"/>
    <Teachers xmlns="d00fb86e-a52e-4f2f-9300-62c8872f8705">
      <UserInfo>
        <DisplayName/>
        <AccountId xsi:nil="true"/>
        <AccountType/>
      </UserInfo>
    </Teach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47715D9D1D2C146AE4620C3665BB8EF" ma:contentTypeVersion="37" ma:contentTypeDescription="Create a new document." ma:contentTypeScope="" ma:versionID="1b1edf01fed75f8dcf781f63aba0d301">
  <xsd:schema xmlns:xsd="http://www.w3.org/2001/XMLSchema" xmlns:xs="http://www.w3.org/2001/XMLSchema" xmlns:p="http://schemas.microsoft.com/office/2006/metadata/properties" xmlns:ns3="d00fb86e-a52e-4f2f-9300-62c8872f8705" xmlns:ns4="0592969b-b9e0-4bc7-baa3-fba5b5725717" targetNamespace="http://schemas.microsoft.com/office/2006/metadata/properties" ma:root="true" ma:fieldsID="06b09d2423367d64f04fd6b4058b00a7" ns3:_="" ns4:_="">
    <xsd:import namespace="d00fb86e-a52e-4f2f-9300-62c8872f8705"/>
    <xsd:import namespace="0592969b-b9e0-4bc7-baa3-fba5b572571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OCR" minOccurs="0"/>
                <xsd:element ref="ns3:TeamsChannelId" minOccurs="0"/>
                <xsd:element ref="ns3:IsNotebookLocked" minOccurs="0"/>
                <xsd:element ref="ns3:MediaServiceGenerationTime" minOccurs="0"/>
                <xsd:element ref="ns3:MediaServiceEventHashCode" minOccurs="0"/>
                <xsd:element ref="ns3:Math_Settings" minOccurs="0"/>
                <xsd:element ref="ns3:Distribution_Groups" minOccurs="0"/>
                <xsd:element ref="ns3:LMS_Mappings" minOccurs="0"/>
                <xsd:element ref="ns3:MediaServiceAutoKeyPoints" minOccurs="0"/>
                <xsd:element ref="ns3:MediaServiceKeyPoints" minOccurs="0"/>
                <xsd:element ref="ns3:Teams_Channel_Section_Location"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0fb86e-a52e-4f2f-9300-62c8872f870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Templates" ma:index="17" nillable="true" ma:displayName="Templates" ma:internalName="Templates">
      <xsd:simpleType>
        <xsd:restriction base="dms:Note">
          <xsd:maxLength value="255"/>
        </xsd:restriction>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chers" ma:index="2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3" nillable="true" ma:displayName="Invited Teachers" ma:internalName="Invited_Teachers">
      <xsd:simpleType>
        <xsd:restriction base="dms:Note">
          <xsd:maxLength value="255"/>
        </xsd:restriction>
      </xsd:simpleType>
    </xsd:element>
    <xsd:element name="Invited_Students" ma:index="24" nillable="true" ma:displayName="Invited Students" ma:internalName="Invited_Students">
      <xsd:simpleType>
        <xsd:restriction base="dms:Note">
          <xsd:maxLength value="255"/>
        </xsd:restriction>
      </xsd:simpleType>
    </xsd:element>
    <xsd:element name="Self_Registration_Enabled" ma:index="25" nillable="true" ma:displayName="Self Registration Enabled" ma:internalName="Self_Registration_Enabled">
      <xsd:simpleType>
        <xsd:restriction base="dms:Boolean"/>
      </xsd:simpleType>
    </xsd:element>
    <xsd:element name="Has_Teacher_Only_SectionGroup" ma:index="26" nillable="true" ma:displayName="Has Teacher Only SectionGroup" ma:internalName="Has_Teacher_Only_SectionGroup">
      <xsd:simpleType>
        <xsd:restriction base="dms:Boolean"/>
      </xsd:simpleType>
    </xsd:element>
    <xsd:element name="Is_Collaboration_Space_Locked" ma:index="27" nillable="true" ma:displayName="Is Collaboration Space Locked" ma:internalName="Is_Collaboration_Space_Locked">
      <xsd:simpleType>
        <xsd:restriction base="dms:Boolean"/>
      </xsd:simpleType>
    </xsd:element>
    <xsd:element name="MediaServiceOCR" ma:index="31" nillable="true" ma:displayName="MediaServiceOCR" ma:internalName="MediaServiceOCR" ma:readOnly="true">
      <xsd:simpleType>
        <xsd:restriction base="dms:Note">
          <xsd:maxLength value="255"/>
        </xsd:restriction>
      </xsd:simpleType>
    </xsd:element>
    <xsd:element name="TeamsChannelId" ma:index="32" nillable="true" ma:displayName="Teams Channel Id" ma:internalName="TeamsChannelId">
      <xsd:simpleType>
        <xsd:restriction base="dms:Text"/>
      </xsd:simpleType>
    </xsd:element>
    <xsd:element name="IsNotebookLocked" ma:index="33" nillable="true" ma:displayName="Is Notebook Locked" ma:internalName="IsNotebookLocked">
      <xsd:simpleType>
        <xsd:restriction base="dms:Boolea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ath_Settings" ma:index="36" nillable="true" ma:displayName="Math Settings" ma:internalName="Math_Settings">
      <xsd:simpleType>
        <xsd:restriction base="dms:Text"/>
      </xsd:simpleType>
    </xsd:element>
    <xsd:element name="Distribution_Groups" ma:index="37" nillable="true" ma:displayName="Distribution Groups" ma:internalName="Distribution_Groups">
      <xsd:simpleType>
        <xsd:restriction base="dms:Note">
          <xsd:maxLength value="255"/>
        </xsd:restriction>
      </xsd:simpleType>
    </xsd:element>
    <xsd:element name="LMS_Mappings" ma:index="38" nillable="true" ma:displayName="LMS Mappings" ma:internalName="LMS_Mappings">
      <xsd:simpleType>
        <xsd:restriction base="dms:Note">
          <xsd:maxLength value="255"/>
        </xsd:restriction>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element name="Teams_Channel_Section_Location" ma:index="41" nillable="true" ma:displayName="Teams Channel Section Location" ma:internalName="Teams_Channel_Section_Location">
      <xsd:simpleType>
        <xsd:restriction base="dms:Text"/>
      </xsd:simpleType>
    </xsd:element>
    <xsd:element name="MediaLengthInSeconds" ma:index="42" nillable="true" ma:displayName="Length (seconds)" ma:internalName="MediaLengthInSeconds" ma:readOnly="true">
      <xsd:simpleType>
        <xsd:restriction base="dms:Unknown"/>
      </xsd:simpleType>
    </xsd:element>
    <xsd:element name="_activity" ma:index="43" nillable="true" ma:displayName="_activity" ma:hidden="true" ma:internalName="_activity">
      <xsd:simpleType>
        <xsd:restriction base="dms:Note"/>
      </xsd:simpleType>
    </xsd:element>
    <xsd:element name="MediaServiceObjectDetectorVersions" ma:index="4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92969b-b9e0-4bc7-baa3-fba5b5725717"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element name="SharingHintHash" ma:index="3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898273-FDCA-42FB-8258-FB36890A8AE5}">
  <ds:schemaRefs>
    <ds:schemaRef ds:uri="http://schemas.microsoft.com/sharepoint/v3/contenttype/forms"/>
  </ds:schemaRefs>
</ds:datastoreItem>
</file>

<file path=customXml/itemProps2.xml><?xml version="1.0" encoding="utf-8"?>
<ds:datastoreItem xmlns:ds="http://schemas.openxmlformats.org/officeDocument/2006/customXml" ds:itemID="{C32DF6A7-D6D1-4A51-BC26-898B492B3E4E}">
  <ds:schemaRefs>
    <ds:schemaRef ds:uri="http://purl.org/dc/terms/"/>
    <ds:schemaRef ds:uri="d00fb86e-a52e-4f2f-9300-62c8872f8705"/>
    <ds:schemaRef ds:uri="http://schemas.microsoft.com/office/2006/documentManagement/types"/>
    <ds:schemaRef ds:uri="http://schemas.microsoft.com/office/infopath/2007/PartnerControls"/>
    <ds:schemaRef ds:uri="http://purl.org/dc/elements/1.1/"/>
    <ds:schemaRef ds:uri="http://schemas.microsoft.com/office/2006/metadata/properties"/>
    <ds:schemaRef ds:uri="0592969b-b9e0-4bc7-baa3-fba5b5725717"/>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545D8B38-F5DA-42FA-9625-E6DABBAD4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0fb86e-a52e-4f2f-9300-62c8872f8705"/>
    <ds:schemaRef ds:uri="0592969b-b9e0-4bc7-baa3-fba5b57257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Oriel</Template>
  <TotalTime>6536</TotalTime>
  <Words>2752</Words>
  <Application>Microsoft Office PowerPoint</Application>
  <PresentationFormat>Widescreen</PresentationFormat>
  <Paragraphs>221</Paragraphs>
  <Slides>26</Slides>
  <Notes>25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5" baseType="lpstr">
      <vt:lpstr>Arial</vt:lpstr>
      <vt:lpstr>Calibri</vt:lpstr>
      <vt:lpstr>Cambria Math</vt:lpstr>
      <vt:lpstr>Century Schoolbook</vt:lpstr>
      <vt:lpstr>Times New Roman</vt:lpstr>
      <vt:lpstr>Wingdings</vt:lpstr>
      <vt:lpstr>Wingdings 2</vt:lpstr>
      <vt:lpstr>Oriel</vt:lpstr>
      <vt:lpstr>Equation</vt:lpstr>
      <vt:lpstr>Section 3.2  Least Squares Regression</vt:lpstr>
      <vt:lpstr>SUMMARY of this Section: </vt:lpstr>
      <vt:lpstr>PowerPoint Presentation</vt:lpstr>
      <vt:lpstr>Lease Square Regression Line</vt:lpstr>
      <vt:lpstr>PowerPoint Presentation</vt:lpstr>
      <vt:lpstr>Finding Equation of LSRL:</vt:lpstr>
      <vt:lpstr>What is Residual?</vt:lpstr>
      <vt:lpstr>Why is it called Least Square Regression Line (LSRL)? </vt:lpstr>
      <vt:lpstr>Ex: Lung cancer and Smoking</vt:lpstr>
      <vt:lpstr>PowerPoint Presentation</vt:lpstr>
      <vt:lpstr>PowerPoint Presentation</vt:lpstr>
      <vt:lpstr>PowerPoint Presentation</vt:lpstr>
      <vt:lpstr>PowerPoint Presentation</vt:lpstr>
      <vt:lpstr>Practice: The weights of children in the Egyptian village of Nahya were recorded.  Here are the mean weights of the 170 children in that village:</vt:lpstr>
      <vt:lpstr>PowerPoint Presentation</vt:lpstr>
      <vt:lpstr>PowerPoint Presentation</vt:lpstr>
      <vt:lpstr>PowerPoint Presentation</vt:lpstr>
      <vt:lpstr>F) Finding Residuals</vt:lpstr>
      <vt:lpstr>PowerPoint Presentation</vt:lpstr>
      <vt:lpstr>PowerPoint Presentation</vt:lpstr>
      <vt:lpstr>A researcher uses a regression equation to predict home heating bills (dollar cost), based on home size (square feet). The correlation between predicted bills and home size is 0.70. What is the correct interpretation of this finding?</vt:lpstr>
      <vt:lpstr>Coefficient of Determination!</vt:lpstr>
      <vt:lpstr>Coefficient of Determination</vt:lpstr>
      <vt:lpstr>Summary of Phrases to Remember:</vt:lpstr>
      <vt:lpstr>Outliers vs Extreme Values:</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Stats 3.2 Regression Line</dc:title>
  <dc:creator>danny young</dc:creator>
  <cp:lastModifiedBy>Danny Young</cp:lastModifiedBy>
  <cp:revision>104</cp:revision>
  <dcterms:created xsi:type="dcterms:W3CDTF">2010-10-07T15:49:52Z</dcterms:created>
  <dcterms:modified xsi:type="dcterms:W3CDTF">2025-10-17T03:47:31Z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0x010100547715D9D1D2C146AE4620C3665BB8EF</vt:lpwstr>
  </property>
</Properties>
</file>